
<file path=[Content_Types].xml><?xml version="1.0" encoding="utf-8"?>
<Types xmlns="http://schemas.openxmlformats.org/package/2006/content-types">
  <Default Extension="fntdata" ContentType="application/x-fontdata"/>
  <Default Extension="jpeg" ContentType="image/jpeg"/>
  <Default Extension="png" ContentType="image/png"/>
  <Default Extension="rels" ContentType="application/vnd.openxmlformats-package.relationships+xml"/>
  <Default Extension="svg" ContentType="image/svg+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16"/>
  </p:notes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Lst>
  <p:sldSz cx="18288000" cy="10287000"/>
  <p:notesSz cx="6858000" cy="9144000"/>
  <p:embeddedFontLst>
    <p:embeddedFont>
      <p:font typeface="Abril Fatface" panose="02000503000000020003" pitchFamily="2" charset="77"/>
      <p:regular r:id="rId17"/>
    </p:embeddedFont>
    <p:embeddedFont>
      <p:font typeface="Abril Fatface Italics" panose="02000503000000020003" pitchFamily="2" charset="77"/>
      <p:regular r:id="rId18"/>
      <p:italic r:id="rId19"/>
    </p:embeddedFont>
    <p:embeddedFont>
      <p:font typeface="Glacial Indifference" pitchFamily="2" charset="0"/>
      <p:regular r:id="rId20"/>
    </p:embeddedFont>
    <p:embeddedFont>
      <p:font typeface="Lato" panose="020F0502020204030203" pitchFamily="34" charset="0"/>
      <p:regular r:id="rId21"/>
      <p:bold r:id="rId22"/>
      <p:italic r:id="rId23"/>
      <p:boldItalic r:id="rId24"/>
    </p:embeddedFont>
    <p:embeddedFont>
      <p:font typeface="Open Sauce" pitchFamily="2" charset="77"/>
      <p:regular r:id="rId25"/>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8514" autoAdjust="0"/>
    <p:restoredTop sz="62853" autoAdjust="0"/>
  </p:normalViewPr>
  <p:slideViewPr>
    <p:cSldViewPr>
      <p:cViewPr varScale="1">
        <p:scale>
          <a:sx n="40" d="100"/>
          <a:sy n="40" d="100"/>
        </p:scale>
        <p:origin x="2672" y="520"/>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18" Type="http://schemas.openxmlformats.org/officeDocument/2006/relationships/font" Target="fonts/font2.fntdata"/><Relationship Id="rId26" Type="http://schemas.openxmlformats.org/officeDocument/2006/relationships/presProps" Target="presProps.xml"/><Relationship Id="rId3" Type="http://schemas.openxmlformats.org/officeDocument/2006/relationships/slide" Target="slides/slide2.xml"/><Relationship Id="rId21" Type="http://schemas.openxmlformats.org/officeDocument/2006/relationships/font" Target="fonts/font5.fntdata"/><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font" Target="fonts/font1.fntdata"/><Relationship Id="rId25" Type="http://schemas.openxmlformats.org/officeDocument/2006/relationships/font" Target="fonts/font9.fntdata"/><Relationship Id="rId2" Type="http://schemas.openxmlformats.org/officeDocument/2006/relationships/slide" Target="slides/slide1.xml"/><Relationship Id="rId16" Type="http://schemas.openxmlformats.org/officeDocument/2006/relationships/notesMaster" Target="notesMasters/notesMaster1.xml"/><Relationship Id="rId20" Type="http://schemas.openxmlformats.org/officeDocument/2006/relationships/font" Target="fonts/font4.fntdata"/><Relationship Id="rId29" Type="http://schemas.openxmlformats.org/officeDocument/2006/relationships/tableStyles" Target="tableStyles.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font" Target="fonts/font8.fntdata"/><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font" Target="fonts/font7.fntdata"/><Relationship Id="rId28" Type="http://schemas.openxmlformats.org/officeDocument/2006/relationships/theme" Target="theme/theme1.xml"/><Relationship Id="rId10" Type="http://schemas.openxmlformats.org/officeDocument/2006/relationships/slide" Target="slides/slide9.xml"/><Relationship Id="rId19" Type="http://schemas.openxmlformats.org/officeDocument/2006/relationships/font" Target="fonts/font3.fntdata"/><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font" Target="fonts/font6.fntdata"/><Relationship Id="rId27" Type="http://schemas.openxmlformats.org/officeDocument/2006/relationships/viewProps" Target="viewProp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lang="cs-CZ"/>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fld id="{B7268E1E-0E44-426D-905E-8AD9B19D2182}" type="datetimeFigureOut">
              <a:rPr lang="cs-CZ" smtClean="0"/>
              <a:t>21.01.2026</a:t>
            </a:fld>
            <a:endParaRPr lang="cs-CZ"/>
          </a:p>
        </p:txBody>
      </p:sp>
      <p:sp>
        <p:nvSpPr>
          <p:cNvPr id="4" name="Slide Image Placeholder 3"/>
          <p:cNvSpPr>
            <a:spLocks noGrp="1" noRot="1" noChangeAspect="1"/>
          </p:cNvSpPr>
          <p:nvPr>
            <p:ph type="sldImg" idx="2"/>
          </p:nvPr>
        </p:nvSpPr>
        <p:spPr>
          <a:xfrm>
            <a:off x="2857500" y="512763"/>
            <a:ext cx="3429000" cy="2566987"/>
          </a:xfrm>
          <a:prstGeom prst="rect">
            <a:avLst/>
          </a:prstGeom>
          <a:noFill/>
          <a:ln w="12700">
            <a:solidFill>
              <a:prstClr val="black"/>
            </a:solidFill>
          </a:ln>
        </p:spPr>
        <p:txBody>
          <a:bodyPr vert="horz" lIns="91440" tIns="45720" rIns="91440" bIns="45720" rtlCol="0" anchor="ctr"/>
          <a:lstStyle/>
          <a:p>
            <a:endParaRPr lang="cs-CZ"/>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cs-CZ"/>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lang="cs-CZ"/>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fld id="{871B2431-D351-4C6E-A3CF-9DFAC0E3E050}" type="slidenum">
              <a:rPr lang="cs-CZ" smtClean="0"/>
              <a:t>‹#›</a:t>
            </a:fld>
            <a:endParaRPr lang="cs-CZ"/>
          </a:p>
        </p:txBody>
      </p:sp>
    </p:spTree>
    <p:extLst>
      <p:ext uri="{BB962C8B-B14F-4D97-AF65-F5344CB8AC3E}">
        <p14:creationId xmlns:p14="http://schemas.microsoft.com/office/powerpoint/2010/main" val="1798889115"/>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962400" cy="342900"/>
          </a:xfrm>
          <a:prstGeom prst="rect">
            <a:avLst/>
          </a:prstGeom>
        </p:spPr>
        <p:txBody>
          <a:bodyPr vert="horz" lIns="91440" tIns="45720" rIns="91440" bIns="45720" rtlCol="0"/>
          <a:lstStyle>
            <a:lvl1pPr algn="l">
              <a:defRPr sz="1200"/>
            </a:lvl1pPr>
          </a:lstStyle>
          <a:p>
            <a:endParaRPr/>
          </a:p>
        </p:txBody>
      </p:sp>
      <p:sp>
        <p:nvSpPr>
          <p:cNvPr id="3" name="Date Placeholder 2"/>
          <p:cNvSpPr>
            <a:spLocks noGrp="1"/>
          </p:cNvSpPr>
          <p:nvPr>
            <p:ph type="dt" idx="1"/>
          </p:nvPr>
        </p:nvSpPr>
        <p:spPr>
          <a:xfrm>
            <a:off x="5180013" y="0"/>
            <a:ext cx="3962400" cy="342900"/>
          </a:xfrm>
          <a:prstGeom prst="rect">
            <a:avLst/>
          </a:prstGeom>
        </p:spPr>
        <p:txBody>
          <a:bodyPr vert="horz" lIns="91440" tIns="45720" rIns="91440" bIns="45720" rtlCol="0"/>
          <a:lstStyle>
            <a:lvl1pPr algn="r">
              <a:defRPr sz="1200"/>
            </a:lvl1pPr>
          </a:lstStyle>
          <a:p>
            <a:r>
              <a:rPr lang="cs-CZ"/>
              <a:t>1.7.2013</a:t>
            </a:r>
          </a:p>
        </p:txBody>
      </p:sp>
      <p:sp>
        <p:nvSpPr>
          <p:cNvPr id="4" name="Slide Image Placeholder 3"/>
          <p:cNvSpPr>
            <a:spLocks noGrp="1" noRot="1" noChangeAspect="1"/>
          </p:cNvSpPr>
          <p:nvPr>
            <p:ph type="sldImg" idx="2"/>
          </p:nvPr>
        </p:nvSpPr>
        <p:spPr>
          <a:xfrm>
            <a:off x="2290763" y="512763"/>
            <a:ext cx="4562475" cy="2566987"/>
          </a:xfrm>
          <a:prstGeom prst="rect">
            <a:avLst/>
          </a:prstGeom>
          <a:noFill/>
          <a:ln w="12700">
            <a:solidFill>
              <a:prstClr val="black"/>
            </a:solidFill>
          </a:ln>
        </p:spPr>
        <p:txBody>
          <a:bodyPr vert="horz" lIns="91440" tIns="45720" rIns="91440" bIns="45720" rtlCol="0" anchor="ctr"/>
          <a:lstStyle/>
          <a:p>
            <a:endParaRPr/>
          </a:p>
        </p:txBody>
      </p:sp>
      <p:sp>
        <p:nvSpPr>
          <p:cNvPr id="5" name="Notes Placeholder 4"/>
          <p:cNvSpPr>
            <a:spLocks noGrp="1"/>
          </p:cNvSpPr>
          <p:nvPr>
            <p:ph type="body" sz="quarter" idx="3"/>
          </p:nvPr>
        </p:nvSpPr>
        <p:spPr>
          <a:xfrm>
            <a:off x="914400" y="3251200"/>
            <a:ext cx="7315200" cy="3081338"/>
          </a:xfrm>
          <a:prstGeom prst="rect">
            <a:avLst/>
          </a:prstGeom>
        </p:spPr>
        <p:txBody>
          <a:bodyPr vert="horz" lIns="91440" tIns="45720" rIns="91440" bIns="45720" rtlCol="0"/>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0" dirty="0">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Pitching Tesla company </a:t>
            </a:r>
          </a:p>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0" dirty="0">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Hello! I am here to present about my company that’s called </a:t>
            </a:r>
            <a:r>
              <a:rPr lang="en-US" sz="1800" kern="0" dirty="0" err="1">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ParkSavvy</a:t>
            </a:r>
            <a:r>
              <a:rPr lang="en-US" sz="1800" kern="0" dirty="0">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 It’s an innovative parking assistance app that aims to reduce parking violations and time spent searching for available spots. </a:t>
            </a:r>
            <a:r>
              <a:rPr lang="en-US" sz="1200" kern="0" dirty="0">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Parking in cities like San Francisco is stressful, time-consuming and potentially very expensive. On average, people spend up to 4 days a year looking for a parking spot in the city. On top of this, the city hands out millions of dollars of fines to people who may have lost track of time or were too confused by all the different rules.</a:t>
            </a:r>
            <a:endParaRPr lang="en-US" sz="12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6" name="Footer Placeholder 5"/>
          <p:cNvSpPr>
            <a:spLocks noGrp="1"/>
          </p:cNvSpPr>
          <p:nvPr>
            <p:ph type="ftr" sz="quarter" idx="4"/>
          </p:nvPr>
        </p:nvSpPr>
        <p:spPr>
          <a:xfrm>
            <a:off x="0" y="6502400"/>
            <a:ext cx="3962400" cy="341313"/>
          </a:xfrm>
          <a:prstGeom prst="rect">
            <a:avLst/>
          </a:prstGeom>
        </p:spPr>
        <p:txBody>
          <a:bodyPr vert="horz" lIns="91440" tIns="45720" rIns="91440" bIns="45720" rtlCol="0" anchor="b"/>
          <a:lstStyle>
            <a:lvl1pPr algn="l">
              <a:defRPr sz="1200"/>
            </a:lvl1pPr>
          </a:lstStyle>
          <a:p>
            <a:endParaRPr/>
          </a:p>
        </p:txBody>
      </p:sp>
      <p:sp>
        <p:nvSpPr>
          <p:cNvPr id="7" name="Slide Number Placeholder 6"/>
          <p:cNvSpPr>
            <a:spLocks noGrp="1"/>
          </p:cNvSpPr>
          <p:nvPr>
            <p:ph type="sldNum" sz="quarter" idx="5"/>
          </p:nvPr>
        </p:nvSpPr>
        <p:spPr>
          <a:xfrm>
            <a:off x="5180013" y="6502400"/>
            <a:ext cx="3962400" cy="341313"/>
          </a:xfrm>
          <a:prstGeom prst="rect">
            <a:avLst/>
          </a:prstGeom>
        </p:spPr>
        <p:txBody>
          <a:bodyPr vert="horz" lIns="91440" tIns="45720" rIns="91440" bIns="45720" rtlCol="0" anchor="b"/>
          <a:lstStyle>
            <a:lvl1pPr algn="r">
              <a:defRPr sz="1200"/>
            </a:lvl1pPr>
          </a:lstStyle>
          <a:p>
            <a:r>
              <a:rPr lang="cs-CZ"/>
              <a:t>‹#›</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0" dirty="0" err="1">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ParkSavvy</a:t>
            </a:r>
            <a:r>
              <a:rPr lang="en-US" sz="1800" kern="0" dirty="0">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 is here to save them! We are building capabilities such as clearly explaining parking rules including time limits, sign details, and street cleaning, and expanding these to new AI and vision driven scenarios in the coming months.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2</a:t>
            </a:fld>
            <a:endParaRPr lang="cs-CZ"/>
          </a:p>
        </p:txBody>
      </p:sp>
    </p:spTree>
    <p:extLst>
      <p:ext uri="{BB962C8B-B14F-4D97-AF65-F5344CB8AC3E}">
        <p14:creationId xmlns:p14="http://schemas.microsoft.com/office/powerpoint/2010/main" val="383586203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0" dirty="0">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We wanted to come to you at Tesla because we think a partnership could be a great differentiation from other electric car manufacturers. We want to explore a potential integration, where Tesla owners can get this type of assistance directly in the Tesla app. We would love to explore how we could tie in these types of capabilities, including predicting where you can find parking spots, and soon some exciting new features such as visually scanning streets and available parking spots. We would also love to explore potential collaborations to unlock even more value, such as through the vision systems built into your cars. We want to see how far we could take this over the coming years, such as automatically moving the car to another parking spot when needed or picking you up when you have finished shopping.</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3</a:t>
            </a:fld>
            <a:endParaRPr lang="cs-CZ"/>
          </a:p>
        </p:txBody>
      </p:sp>
    </p:spTree>
    <p:extLst>
      <p:ext uri="{BB962C8B-B14F-4D97-AF65-F5344CB8AC3E}">
        <p14:creationId xmlns:p14="http://schemas.microsoft.com/office/powerpoint/2010/main" val="1943712512"/>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dirty="0"/>
              <a:t>We have 200 new customers weekly in San Francisco and we went to develop with us nationally . </a:t>
            </a:r>
          </a:p>
        </p:txBody>
      </p:sp>
      <p:sp>
        <p:nvSpPr>
          <p:cNvPr id="4" name="Slide Number Placeholder 3"/>
          <p:cNvSpPr>
            <a:spLocks noGrp="1"/>
          </p:cNvSpPr>
          <p:nvPr>
            <p:ph type="sldNum" sz="quarter" idx="5"/>
          </p:nvPr>
        </p:nvSpPr>
        <p:spPr/>
        <p:txBody>
          <a:bodyPr/>
          <a:lstStyle/>
          <a:p>
            <a:fld id="{871B2431-D351-4C6E-A3CF-9DFAC0E3E050}" type="slidenum">
              <a:rPr lang="cs-CZ" smtClean="0"/>
              <a:t>4</a:t>
            </a:fld>
            <a:endParaRPr lang="cs-CZ"/>
          </a:p>
        </p:txBody>
      </p:sp>
    </p:spTree>
    <p:extLst>
      <p:ext uri="{BB962C8B-B14F-4D97-AF65-F5344CB8AC3E}">
        <p14:creationId xmlns:p14="http://schemas.microsoft.com/office/powerpoint/2010/main" val="31895075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sz="1800" kern="0" dirty="0">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Customers have a few problems that can have a quick solution to them. High risk of Parking tickets, Time spent searching for parking, cost of parking tickets, and the lack of real-time parking information in SF</a:t>
            </a:r>
            <a:r>
              <a:rPr lang="en-US" dirty="0">
                <a:effectLst/>
              </a:rPr>
              <a:t> </a:t>
            </a:r>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5</a:t>
            </a:fld>
            <a:endParaRPr lang="cs-CZ"/>
          </a:p>
        </p:txBody>
      </p:sp>
    </p:spTree>
    <p:extLst>
      <p:ext uri="{BB962C8B-B14F-4D97-AF65-F5344CB8AC3E}">
        <p14:creationId xmlns:p14="http://schemas.microsoft.com/office/powerpoint/2010/main" val="30556668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sz="1800" kern="0" dirty="0" err="1">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Parksavvy</a:t>
            </a:r>
            <a:r>
              <a:rPr lang="en-US" sz="1800" kern="0" dirty="0">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 will send you reminders to move your car on time, help you find new parking spots nearby, and include payment functionality such as </a:t>
            </a:r>
            <a:r>
              <a:rPr lang="en-US" sz="1800" kern="0" dirty="0" err="1">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Paybyphone</a:t>
            </a:r>
            <a:r>
              <a:rPr lang="en-US" sz="1800" kern="0" dirty="0">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 or pay your tickets. </a:t>
            </a:r>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6</a:t>
            </a:fld>
            <a:endParaRPr lang="cs-CZ"/>
          </a:p>
        </p:txBody>
      </p:sp>
    </p:spTree>
    <p:extLst>
      <p:ext uri="{BB962C8B-B14F-4D97-AF65-F5344CB8AC3E}">
        <p14:creationId xmlns:p14="http://schemas.microsoft.com/office/powerpoint/2010/main" val="3271437533"/>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a:spcBef>
                <a:spcPts val="0"/>
              </a:spcBef>
              <a:spcAft>
                <a:spcPts val="0"/>
              </a:spcAft>
            </a:pPr>
            <a:r>
              <a:rPr lang="en-US" sz="1800" kern="0" dirty="0">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Market validation: There are 1.5 million tickets issued annually in San Francisco for 5 hundred thousand registered cars, an average of 3 tickets given by cars. And $300 spend unnecessarily when could have just had a reminder on your phone.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7</a:t>
            </a:fld>
            <a:endParaRPr lang="cs-CZ"/>
          </a:p>
        </p:txBody>
      </p:sp>
    </p:spTree>
    <p:extLst>
      <p:ext uri="{BB962C8B-B14F-4D97-AF65-F5344CB8AC3E}">
        <p14:creationId xmlns:p14="http://schemas.microsoft.com/office/powerpoint/2010/main" val="7141653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a:spcBef>
                <a:spcPts val="0"/>
              </a:spcBef>
              <a:spcAft>
                <a:spcPts val="0"/>
              </a:spcAft>
            </a:pPr>
            <a:r>
              <a:rPr lang="en-US" sz="1800" kern="0" dirty="0">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Our app is now small which I acknowledge and it can scare you, </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r>
              <a:rPr lang="en-US" sz="1800" kern="0" dirty="0">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but the good news is that we are ready and we have the potential of new customers from the bay to nationwide. Leaving us space to grow.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p:txBody>
      </p:sp>
      <p:sp>
        <p:nvSpPr>
          <p:cNvPr id="4" name="Slide Number Placeholder 3"/>
          <p:cNvSpPr>
            <a:spLocks noGrp="1"/>
          </p:cNvSpPr>
          <p:nvPr>
            <p:ph type="sldNum" sz="quarter" idx="5"/>
          </p:nvPr>
        </p:nvSpPr>
        <p:spPr/>
        <p:txBody>
          <a:bodyPr/>
          <a:lstStyle/>
          <a:p>
            <a:fld id="{871B2431-D351-4C6E-A3CF-9DFAC0E3E050}" type="slidenum">
              <a:rPr lang="cs-CZ" smtClean="0"/>
              <a:t>8</a:t>
            </a:fld>
            <a:endParaRPr lang="cs-CZ"/>
          </a:p>
        </p:txBody>
      </p:sp>
    </p:spTree>
    <p:extLst>
      <p:ext uri="{BB962C8B-B14F-4D97-AF65-F5344CB8AC3E}">
        <p14:creationId xmlns:p14="http://schemas.microsoft.com/office/powerpoint/2010/main" val="353693883"/>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a:spcBef>
                <a:spcPts val="0"/>
              </a:spcBef>
              <a:spcAft>
                <a:spcPts val="0"/>
              </a:spcAft>
            </a:pPr>
            <a:r>
              <a:rPr lang="en-US" sz="1800" kern="0" dirty="0">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The benefit of the app for customers: with only icons on the </a:t>
            </a:r>
            <a:r>
              <a:rPr lang="en-US" sz="1800" kern="0" dirty="0" err="1">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app,l</a:t>
            </a:r>
            <a:r>
              <a:rPr lang="en-US" sz="1800" kern="0" dirty="0">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 you will receive important information about parking rules through your location. Time limit parking spot, set reminders for your moving car, find a new parking spot, payments, where is your car, and much more</a:t>
            </a:r>
            <a:r>
              <a:rPr lang="en-US" sz="1800" kern="100" dirty="0">
                <a:solidFill>
                  <a:srgbClr val="2D3B45"/>
                </a:solidFill>
                <a:effectLst/>
                <a:latin typeface="Aptos" panose="020B0004020202020204" pitchFamily="34" charset="0"/>
                <a:ea typeface="Times New Roman" panose="02020603050405020304" pitchFamily="18" charset="0"/>
                <a:cs typeface="Times New Roman" panose="02020603050405020304" pitchFamily="18" charset="0"/>
              </a:rPr>
              <a:t>.</a:t>
            </a:r>
            <a:r>
              <a:rPr lang="en-US" sz="1800" kern="100" dirty="0">
                <a:effectLst/>
                <a:latin typeface="Aptos" panose="020B0004020202020204" pitchFamily="34" charset="0"/>
                <a:ea typeface="Aptos" panose="020B0004020202020204" pitchFamily="34" charset="0"/>
                <a:cs typeface="Times New Roman" panose="02020603050405020304" pitchFamily="18" charset="0"/>
              </a:rPr>
              <a:t> </a:t>
            </a:r>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9</a:t>
            </a:fld>
            <a:endParaRPr lang="cs-CZ"/>
          </a:p>
        </p:txBody>
      </p:sp>
    </p:spTree>
    <p:extLst>
      <p:ext uri="{BB962C8B-B14F-4D97-AF65-F5344CB8AC3E}">
        <p14:creationId xmlns:p14="http://schemas.microsoft.com/office/powerpoint/2010/main" val="3363249587"/>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0" dirty="0">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Buying motives: the app is completely free and includes diverse benefits but you can also pay for the premium version and if you have a Tesla is free to get a premium version of it, with more benefits.</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10</a:t>
            </a:fld>
            <a:endParaRPr lang="cs-CZ"/>
          </a:p>
        </p:txBody>
      </p:sp>
    </p:spTree>
    <p:extLst>
      <p:ext uri="{BB962C8B-B14F-4D97-AF65-F5344CB8AC3E}">
        <p14:creationId xmlns:p14="http://schemas.microsoft.com/office/powerpoint/2010/main" val="552935885"/>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r>
              <a:rPr lang="en-US" sz="1800" kern="0" dirty="0">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Our customers are happy and have a good experience using an app, they rate positively on the app store. randy a door dasher explains that we avoided 5 tickets for parking last month on Chestnut street. </a:t>
            </a:r>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11</a:t>
            </a:fld>
            <a:endParaRPr lang="cs-CZ"/>
          </a:p>
        </p:txBody>
      </p:sp>
    </p:spTree>
    <p:extLst>
      <p:ext uri="{BB962C8B-B14F-4D97-AF65-F5344CB8AC3E}">
        <p14:creationId xmlns:p14="http://schemas.microsoft.com/office/powerpoint/2010/main" val="302948676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0" dirty="0" err="1">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Parksavvy</a:t>
            </a:r>
            <a:r>
              <a:rPr lang="en-US" sz="1800" kern="0" dirty="0">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 has more benefits than its main competitor Spot Hero such as AI assistant and real-time parking assistance.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12</a:t>
            </a:fld>
            <a:endParaRPr lang="cs-CZ"/>
          </a:p>
        </p:txBody>
      </p:sp>
    </p:spTree>
    <p:extLst>
      <p:ext uri="{BB962C8B-B14F-4D97-AF65-F5344CB8AC3E}">
        <p14:creationId xmlns:p14="http://schemas.microsoft.com/office/powerpoint/2010/main" val="270956263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13</a:t>
            </a:fld>
            <a:endParaRPr lang="cs-CZ"/>
          </a:p>
        </p:txBody>
      </p:sp>
    </p:spTree>
    <p:extLst>
      <p:ext uri="{BB962C8B-B14F-4D97-AF65-F5344CB8AC3E}">
        <p14:creationId xmlns:p14="http://schemas.microsoft.com/office/powerpoint/2010/main" val="384103142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2290763" y="512763"/>
            <a:ext cx="4562475" cy="2566987"/>
          </a:xfrm>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sz="1800" kern="0" dirty="0">
                <a:solidFill>
                  <a:srgbClr val="2D3B45"/>
                </a:solidFill>
                <a:effectLst/>
                <a:latin typeface="Lato" panose="020F0502020204030203" pitchFamily="34" charset="0"/>
                <a:ea typeface="Times New Roman" panose="02020603050405020304" pitchFamily="18" charset="0"/>
                <a:cs typeface="Times New Roman" panose="02020603050405020304" pitchFamily="18" charset="0"/>
              </a:rPr>
              <a:t>I hope you all are as excited as me for where we could take the Tesla app together! If this seems like it could be a good opportunity to explore more, should we plan to meet again next week to discuss potential collaborations? Thank you for your time! </a:t>
            </a:r>
            <a:endParaRPr lang="en-US" sz="1800" kern="100" dirty="0">
              <a:effectLst/>
              <a:latin typeface="Aptos" panose="020B0004020202020204" pitchFamily="34" charset="0"/>
              <a:ea typeface="Aptos" panose="020B0004020202020204" pitchFamily="34" charset="0"/>
              <a:cs typeface="Times New Roman" panose="02020603050405020304" pitchFamily="18" charset="0"/>
            </a:endParaRPr>
          </a:p>
          <a:p>
            <a:endParaRPr lang="en-US" dirty="0"/>
          </a:p>
        </p:txBody>
      </p:sp>
      <p:sp>
        <p:nvSpPr>
          <p:cNvPr id="4" name="Slide Number Placeholder 3"/>
          <p:cNvSpPr>
            <a:spLocks noGrp="1"/>
          </p:cNvSpPr>
          <p:nvPr>
            <p:ph type="sldNum" sz="quarter" idx="5"/>
          </p:nvPr>
        </p:nvSpPr>
        <p:spPr/>
        <p:txBody>
          <a:bodyPr/>
          <a:lstStyle/>
          <a:p>
            <a:fld id="{871B2431-D351-4C6E-A3CF-9DFAC0E3E050}" type="slidenum">
              <a:rPr lang="cs-CZ" smtClean="0"/>
              <a:t>14</a:t>
            </a:fld>
            <a:endParaRPr lang="cs-CZ"/>
          </a:p>
        </p:txBody>
      </p:sp>
    </p:spTree>
    <p:extLst>
      <p:ext uri="{BB962C8B-B14F-4D97-AF65-F5344CB8AC3E}">
        <p14:creationId xmlns:p14="http://schemas.microsoft.com/office/powerpoint/2010/main" val="4148708608"/>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p>
        </p:txBody>
      </p:sp>
      <p:sp>
        <p:nvSpPr>
          <p:cNvPr id="4" name="Date Placeholder 3"/>
          <p:cNvSpPr>
            <a:spLocks noGrp="1"/>
          </p:cNvSpPr>
          <p:nvPr>
            <p:ph type="dt" sz="half" idx="10"/>
          </p:nvPr>
        </p:nvSpPr>
        <p:spPr/>
        <p:txBody>
          <a:bodyPr/>
          <a:lstStyle/>
          <a:p>
            <a:fld id="{1D8BD707-D9CF-40AE-B4C6-C98DA3205C09}" type="datetimeFigureOut">
              <a:rPr lang="en-US" smtClean="0"/>
              <a:pPr/>
              <a:t>1/21/26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1D8BD707-D9CF-40AE-B4C6-C98DA3205C09}" type="datetimeFigureOut">
              <a:rPr lang="en-US" smtClean="0"/>
              <a:pPr/>
              <a:t>1/21/26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1D8BD707-D9CF-40AE-B4C6-C98DA3205C09}" type="datetimeFigureOut">
              <a:rPr lang="en-US" smtClean="0"/>
              <a:pPr/>
              <a:t>1/21/26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1D8BD707-D9CF-40AE-B4C6-C98DA3205C09}" type="datetimeFigureOut">
              <a:rPr lang="en-US" smtClean="0"/>
              <a:pPr/>
              <a:t>1/21/26</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1D8BD707-D9CF-40AE-B4C6-C98DA3205C09}" type="datetimeFigureOut">
              <a:rPr lang="en-US" smtClean="0"/>
              <a:pPr/>
              <a:t>1/21/26</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1D8BD707-D9CF-40AE-B4C6-C98DA3205C09}" type="datetimeFigureOut">
              <a:rPr lang="en-US" smtClean="0"/>
              <a:pPr/>
              <a:t>1/21/26</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1D8BD707-D9CF-40AE-B4C6-C98DA3205C09}" type="datetimeFigureOut">
              <a:rPr lang="en-US" smtClean="0"/>
              <a:pPr/>
              <a:t>1/21/26</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1D8BD707-D9CF-40AE-B4C6-C98DA3205C09}" type="datetimeFigureOut">
              <a:rPr lang="en-US" smtClean="0"/>
              <a:pPr/>
              <a:t>1/21/26</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B6F15528-21DE-4FAA-801E-634DDDAF4B2B}" type="slidenum">
              <a:rPr lang="en-US" smtClean="0"/>
              <a:pPr/>
              <a:t>‹#›</a:t>
            </a:fld>
            <a:endParaRPr lang="en-US"/>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1D8BD707-D9CF-40AE-B4C6-C98DA3205C09}" type="datetimeFigureOut">
              <a:rPr lang="en-US" smtClean="0"/>
              <a:pPr/>
              <a:t>1/21/26</a:t>
            </a:fld>
            <a:endParaRPr lang="en-US"/>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B6F15528-21DE-4FAA-801E-634DDDAF4B2B}" type="slidenum">
              <a:rPr lang="en-US" smtClean="0"/>
              <a:pPr/>
              <a:t>‹#›</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4.png"/><Relationship Id="rId4" Type="http://schemas.openxmlformats.org/officeDocument/2006/relationships/image" Target="../media/image3.png"/></Relationships>
</file>

<file path=ppt/slides/_rels/slide3.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3.xml"/><Relationship Id="rId1" Type="http://schemas.openxmlformats.org/officeDocument/2006/relationships/slideLayout" Target="../slideLayouts/slideLayout7.xml"/><Relationship Id="rId5" Type="http://schemas.openxmlformats.org/officeDocument/2006/relationships/image" Target="../media/image7.jpeg"/><Relationship Id="rId4" Type="http://schemas.openxmlformats.org/officeDocument/2006/relationships/image" Target="../media/image6.png"/></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4.xml"/><Relationship Id="rId1" Type="http://schemas.openxmlformats.org/officeDocument/2006/relationships/slideLayout" Target="../slideLayouts/slideLayout7.xml"/><Relationship Id="rId5" Type="http://schemas.openxmlformats.org/officeDocument/2006/relationships/image" Target="../media/image10.png"/><Relationship Id="rId4" Type="http://schemas.openxmlformats.org/officeDocument/2006/relationships/image" Target="../media/image9.jpeg"/></Relationships>
</file>

<file path=ppt/slides/_rels/slide5.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5.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6.xml"/><Relationship Id="rId1" Type="http://schemas.openxmlformats.org/officeDocument/2006/relationships/slideLayout" Target="../slideLayouts/slideLayout7.xml"/><Relationship Id="rId4" Type="http://schemas.openxmlformats.org/officeDocument/2006/relationships/image" Target="../media/image12.png"/></Relationships>
</file>

<file path=ppt/slides/_rels/slide7.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8" Type="http://schemas.openxmlformats.org/officeDocument/2006/relationships/image" Target="../media/image19.png"/><Relationship Id="rId3" Type="http://schemas.openxmlformats.org/officeDocument/2006/relationships/image" Target="../media/image14.png"/><Relationship Id="rId7" Type="http://schemas.openxmlformats.org/officeDocument/2006/relationships/image" Target="../media/image18.png"/><Relationship Id="rId2" Type="http://schemas.openxmlformats.org/officeDocument/2006/relationships/notesSlide" Target="../notesSlides/notesSlide9.xml"/><Relationship Id="rId1" Type="http://schemas.openxmlformats.org/officeDocument/2006/relationships/slideLayout" Target="../slideLayouts/slideLayout7.xml"/><Relationship Id="rId6" Type="http://schemas.openxmlformats.org/officeDocument/2006/relationships/image" Target="../media/image17.png"/><Relationship Id="rId5" Type="http://schemas.openxmlformats.org/officeDocument/2006/relationships/image" Target="../media/image16.png"/><Relationship Id="rId4" Type="http://schemas.openxmlformats.org/officeDocument/2006/relationships/image" Target="../media/image15.png"/></Relationships>
</file>

<file path=ppt/slides/_rels/slide10.xml.rels><?xml version="1.0" encoding="UTF-8" standalone="yes"?>
<Relationships xmlns="http://schemas.openxmlformats.org/package/2006/relationships"><Relationship Id="rId8" Type="http://schemas.openxmlformats.org/officeDocument/2006/relationships/image" Target="../media/image25.png"/><Relationship Id="rId3" Type="http://schemas.openxmlformats.org/officeDocument/2006/relationships/image" Target="../media/image20.png"/><Relationship Id="rId7" Type="http://schemas.openxmlformats.org/officeDocument/2006/relationships/image" Target="../media/image24.svg"/><Relationship Id="rId2" Type="http://schemas.openxmlformats.org/officeDocument/2006/relationships/notesSlide" Target="../notesSlides/notesSlide10.xml"/><Relationship Id="rId1" Type="http://schemas.openxmlformats.org/officeDocument/2006/relationships/slideLayout" Target="../slideLayouts/slideLayout7.xml"/><Relationship Id="rId6" Type="http://schemas.openxmlformats.org/officeDocument/2006/relationships/image" Target="../media/image23.png"/><Relationship Id="rId11" Type="http://schemas.openxmlformats.org/officeDocument/2006/relationships/image" Target="../media/image28.svg"/><Relationship Id="rId5" Type="http://schemas.openxmlformats.org/officeDocument/2006/relationships/image" Target="../media/image22.svg"/><Relationship Id="rId10" Type="http://schemas.openxmlformats.org/officeDocument/2006/relationships/image" Target="../media/image27.png"/><Relationship Id="rId4" Type="http://schemas.openxmlformats.org/officeDocument/2006/relationships/image" Target="../media/image21.png"/><Relationship Id="rId9" Type="http://schemas.openxmlformats.org/officeDocument/2006/relationships/image" Target="../media/image26.svg"/></Relationships>
</file>

<file path=ppt/slides/_rels/slide11.xml.rels><?xml version="1.0" encoding="UTF-8" standalone="yes"?>
<Relationships xmlns="http://schemas.openxmlformats.org/package/2006/relationships"><Relationship Id="rId3" Type="http://schemas.openxmlformats.org/officeDocument/2006/relationships/image" Target="../media/image5.png"/><Relationship Id="rId7" Type="http://schemas.openxmlformats.org/officeDocument/2006/relationships/image" Target="../media/image31.png"/><Relationship Id="rId2" Type="http://schemas.openxmlformats.org/officeDocument/2006/relationships/notesSlide" Target="../notesSlides/notesSlide11.xml"/><Relationship Id="rId1" Type="http://schemas.openxmlformats.org/officeDocument/2006/relationships/slideLayout" Target="../slideLayouts/slideLayout7.xml"/><Relationship Id="rId6" Type="http://schemas.openxmlformats.org/officeDocument/2006/relationships/image" Target="../media/image30.png"/><Relationship Id="rId5" Type="http://schemas.openxmlformats.org/officeDocument/2006/relationships/image" Target="../media/image29.png"/><Relationship Id="rId4" Type="http://schemas.openxmlformats.org/officeDocument/2006/relationships/image" Target="../media/image13.jpeg"/></Relationships>
</file>

<file path=ppt/slides/_rels/slide12.xml.rels><?xml version="1.0" encoding="UTF-8" standalone="yes"?>
<Relationships xmlns="http://schemas.openxmlformats.org/package/2006/relationships"><Relationship Id="rId3" Type="http://schemas.openxmlformats.org/officeDocument/2006/relationships/image" Target="../media/image32.png"/><Relationship Id="rId2" Type="http://schemas.openxmlformats.org/officeDocument/2006/relationships/notesSlide" Target="../notesSlides/notesSlide12.xml"/><Relationship Id="rId1" Type="http://schemas.openxmlformats.org/officeDocument/2006/relationships/slideLayout" Target="../slideLayouts/slideLayout7.xml"/><Relationship Id="rId6" Type="http://schemas.openxmlformats.org/officeDocument/2006/relationships/image" Target="../media/image35.svg"/><Relationship Id="rId5" Type="http://schemas.openxmlformats.org/officeDocument/2006/relationships/image" Target="../media/image34.png"/><Relationship Id="rId4" Type="http://schemas.openxmlformats.org/officeDocument/2006/relationships/image" Target="../media/image33.svg"/></Relationships>
</file>

<file path=ppt/slides/_rels/slide13.xml.rels><?xml version="1.0" encoding="UTF-8" standalone="yes"?>
<Relationships xmlns="http://schemas.openxmlformats.org/package/2006/relationships"><Relationship Id="rId8" Type="http://schemas.openxmlformats.org/officeDocument/2006/relationships/image" Target="../media/image39.svg"/><Relationship Id="rId3" Type="http://schemas.openxmlformats.org/officeDocument/2006/relationships/image" Target="../media/image4.png"/><Relationship Id="rId7" Type="http://schemas.openxmlformats.org/officeDocument/2006/relationships/image" Target="../media/image38.png"/><Relationship Id="rId12" Type="http://schemas.openxmlformats.org/officeDocument/2006/relationships/image" Target="../media/image43.svg"/><Relationship Id="rId2" Type="http://schemas.openxmlformats.org/officeDocument/2006/relationships/notesSlide" Target="../notesSlides/notesSlide13.xml"/><Relationship Id="rId1" Type="http://schemas.openxmlformats.org/officeDocument/2006/relationships/slideLayout" Target="../slideLayouts/slideLayout7.xml"/><Relationship Id="rId6" Type="http://schemas.openxmlformats.org/officeDocument/2006/relationships/image" Target="../media/image37.svg"/><Relationship Id="rId11" Type="http://schemas.openxmlformats.org/officeDocument/2006/relationships/image" Target="../media/image42.png"/><Relationship Id="rId5" Type="http://schemas.openxmlformats.org/officeDocument/2006/relationships/image" Target="../media/image36.png"/><Relationship Id="rId10" Type="http://schemas.openxmlformats.org/officeDocument/2006/relationships/image" Target="../media/image41.svg"/><Relationship Id="rId4" Type="http://schemas.openxmlformats.org/officeDocument/2006/relationships/image" Target="../media/image2.png"/><Relationship Id="rId9" Type="http://schemas.openxmlformats.org/officeDocument/2006/relationships/image" Target="../media/image40.png"/></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20.png"/><Relationship Id="rId4" Type="http://schemas.openxmlformats.org/officeDocument/2006/relationships/image" Target="../media/image4.png"/></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rgbClr val="F5AFB9"/>
        </a:solidFill>
        <a:effectLst/>
      </p:bgPr>
    </p:bg>
    <p:spTree>
      <p:nvGrpSpPr>
        <p:cNvPr id="1" name=""/>
        <p:cNvGrpSpPr/>
        <p:nvPr/>
      </p:nvGrpSpPr>
      <p:grpSpPr>
        <a:xfrm>
          <a:off x="0" y="0"/>
          <a:ext cx="0" cy="0"/>
          <a:chOff x="0" y="0"/>
          <a:chExt cx="0" cy="0"/>
        </a:xfrm>
      </p:grpSpPr>
      <p:grpSp>
        <p:nvGrpSpPr>
          <p:cNvPr id="2" name="Group 2"/>
          <p:cNvGrpSpPr/>
          <p:nvPr/>
        </p:nvGrpSpPr>
        <p:grpSpPr>
          <a:xfrm>
            <a:off x="18177932" y="8597752"/>
            <a:ext cx="110068" cy="660548"/>
            <a:chOff x="0" y="0"/>
            <a:chExt cx="28989" cy="173972"/>
          </a:xfrm>
        </p:grpSpPr>
        <p:sp>
          <p:nvSpPr>
            <p:cNvPr id="3" name="Freeform 3"/>
            <p:cNvSpPr/>
            <p:nvPr/>
          </p:nvSpPr>
          <p:spPr>
            <a:xfrm>
              <a:off x="0" y="0"/>
              <a:ext cx="28989" cy="173972"/>
            </a:xfrm>
            <a:custGeom>
              <a:avLst/>
              <a:gdLst/>
              <a:ahLst/>
              <a:cxnLst/>
              <a:rect l="l" t="t" r="r" b="b"/>
              <a:pathLst>
                <a:path w="28989" h="173972">
                  <a:moveTo>
                    <a:pt x="0" y="0"/>
                  </a:moveTo>
                  <a:lnTo>
                    <a:pt x="28989" y="0"/>
                  </a:lnTo>
                  <a:lnTo>
                    <a:pt x="28989" y="173972"/>
                  </a:lnTo>
                  <a:lnTo>
                    <a:pt x="0" y="173972"/>
                  </a:lnTo>
                  <a:close/>
                </a:path>
              </a:pathLst>
            </a:custGeom>
            <a:solidFill>
              <a:srgbClr val="010A4F"/>
            </a:solidFill>
          </p:spPr>
          <p:txBody>
            <a:bodyPr/>
            <a:lstStyle/>
            <a:p>
              <a:endParaRPr lang="en-US"/>
            </a:p>
          </p:txBody>
        </p:sp>
        <p:sp>
          <p:nvSpPr>
            <p:cNvPr id="4" name="TextBox 4"/>
            <p:cNvSpPr txBox="1"/>
            <p:nvPr/>
          </p:nvSpPr>
          <p:spPr>
            <a:xfrm>
              <a:off x="0" y="-38100"/>
              <a:ext cx="28989" cy="212072"/>
            </a:xfrm>
            <a:prstGeom prst="rect">
              <a:avLst/>
            </a:prstGeom>
          </p:spPr>
          <p:txBody>
            <a:bodyPr lIns="50800" tIns="50800" rIns="50800" bIns="50800" rtlCol="0" anchor="ctr"/>
            <a:lstStyle/>
            <a:p>
              <a:pPr algn="ctr">
                <a:lnSpc>
                  <a:spcPts val="2659"/>
                </a:lnSpc>
              </a:pPr>
              <a:endParaRPr/>
            </a:p>
          </p:txBody>
        </p:sp>
      </p:grpSp>
      <p:grpSp>
        <p:nvGrpSpPr>
          <p:cNvPr id="5" name="Group 5"/>
          <p:cNvGrpSpPr>
            <a:grpSpLocks noChangeAspect="1"/>
          </p:cNvGrpSpPr>
          <p:nvPr/>
        </p:nvGrpSpPr>
        <p:grpSpPr>
          <a:xfrm>
            <a:off x="11207182" y="1866800"/>
            <a:ext cx="5900054" cy="11674271"/>
            <a:chOff x="0" y="0"/>
            <a:chExt cx="2620010" cy="5184140"/>
          </a:xfrm>
        </p:grpSpPr>
        <p:sp>
          <p:nvSpPr>
            <p:cNvPr id="6" name="Freeform 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E1EEFE"/>
            </a:solidFill>
          </p:spPr>
          <p:txBody>
            <a:bodyPr/>
            <a:lstStyle/>
            <a:p>
              <a:endParaRPr lang="en-US"/>
            </a:p>
          </p:txBody>
        </p:sp>
        <p:sp>
          <p:nvSpPr>
            <p:cNvPr id="7" name="Freeform 7"/>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a:stretch>
                <a:fillRect l="-58351" r="-58351"/>
              </a:stretch>
            </a:blipFill>
          </p:spPr>
          <p:txBody>
            <a:bodyPr/>
            <a:lstStyle/>
            <a:p>
              <a:endParaRPr lang="en-US"/>
            </a:p>
          </p:txBody>
        </p:sp>
        <p:sp>
          <p:nvSpPr>
            <p:cNvPr id="8" name="Freeform 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010A4F"/>
            </a:solidFill>
          </p:spPr>
          <p:txBody>
            <a:bodyPr/>
            <a:lstStyle/>
            <a:p>
              <a:endParaRPr lang="en-US"/>
            </a:p>
          </p:txBody>
        </p:sp>
        <p:sp>
          <p:nvSpPr>
            <p:cNvPr id="9" name="Freeform 9"/>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010A4F"/>
            </a:solidFill>
          </p:spPr>
          <p:txBody>
            <a:bodyPr/>
            <a:lstStyle/>
            <a:p>
              <a:endParaRPr lang="en-US"/>
            </a:p>
          </p:txBody>
        </p:sp>
        <p:sp>
          <p:nvSpPr>
            <p:cNvPr id="10" name="Freeform 1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ADFE8"/>
            </a:solidFill>
          </p:spPr>
          <p:txBody>
            <a:bodyPr/>
            <a:lstStyle/>
            <a:p>
              <a:endParaRPr lang="en-US"/>
            </a:p>
          </p:txBody>
        </p:sp>
        <p:sp>
          <p:nvSpPr>
            <p:cNvPr id="11" name="Freeform 1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ADFE8"/>
            </a:solidFill>
          </p:spPr>
          <p:txBody>
            <a:bodyPr/>
            <a:lstStyle/>
            <a:p>
              <a:endParaRPr lang="en-US"/>
            </a:p>
          </p:txBody>
        </p:sp>
        <p:sp>
          <p:nvSpPr>
            <p:cNvPr id="12" name="Freeform 1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ADFE8"/>
            </a:solidFill>
          </p:spPr>
          <p:txBody>
            <a:bodyPr/>
            <a:lstStyle/>
            <a:p>
              <a:endParaRPr lang="en-US"/>
            </a:p>
          </p:txBody>
        </p:sp>
        <p:sp>
          <p:nvSpPr>
            <p:cNvPr id="13" name="Freeform 1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ADFE8"/>
            </a:solidFill>
          </p:spPr>
          <p:txBody>
            <a:bodyPr/>
            <a:lstStyle/>
            <a:p>
              <a:endParaRPr lang="en-US"/>
            </a:p>
          </p:txBody>
        </p:sp>
        <p:sp>
          <p:nvSpPr>
            <p:cNvPr id="14" name="Freeform 1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A89CE3"/>
            </a:solidFill>
          </p:spPr>
          <p:txBody>
            <a:bodyPr/>
            <a:lstStyle/>
            <a:p>
              <a:endParaRPr lang="en-US"/>
            </a:p>
          </p:txBody>
        </p:sp>
      </p:grpSp>
      <p:sp>
        <p:nvSpPr>
          <p:cNvPr id="15" name="TextBox 15"/>
          <p:cNvSpPr txBox="1"/>
          <p:nvPr/>
        </p:nvSpPr>
        <p:spPr>
          <a:xfrm>
            <a:off x="1163822" y="426550"/>
            <a:ext cx="2456641" cy="521336"/>
          </a:xfrm>
          <a:prstGeom prst="rect">
            <a:avLst/>
          </a:prstGeom>
        </p:spPr>
        <p:txBody>
          <a:bodyPr lIns="0" tIns="0" rIns="0" bIns="0" rtlCol="0" anchor="t">
            <a:spAutoFit/>
          </a:bodyPr>
          <a:lstStyle/>
          <a:p>
            <a:pPr>
              <a:lnSpc>
                <a:spcPts val="4339"/>
              </a:lnSpc>
              <a:spcBef>
                <a:spcPct val="0"/>
              </a:spcBef>
            </a:pPr>
            <a:r>
              <a:rPr lang="en-US" sz="3099" spc="30">
                <a:solidFill>
                  <a:srgbClr val="000000"/>
                </a:solidFill>
                <a:latin typeface="Abril Fatface"/>
              </a:rPr>
              <a:t>Park</a:t>
            </a:r>
            <a:r>
              <a:rPr lang="en-US" sz="3099" spc="30">
                <a:solidFill>
                  <a:srgbClr val="000000"/>
                </a:solidFill>
                <a:latin typeface="Abril Fatface Italics"/>
              </a:rPr>
              <a:t>Savvy</a:t>
            </a:r>
          </a:p>
        </p:txBody>
      </p:sp>
      <p:sp>
        <p:nvSpPr>
          <p:cNvPr id="16" name="TextBox 16"/>
          <p:cNvSpPr txBox="1"/>
          <p:nvPr/>
        </p:nvSpPr>
        <p:spPr>
          <a:xfrm>
            <a:off x="1927286" y="2072976"/>
            <a:ext cx="5742791" cy="2023228"/>
          </a:xfrm>
          <a:prstGeom prst="rect">
            <a:avLst/>
          </a:prstGeom>
        </p:spPr>
        <p:txBody>
          <a:bodyPr lIns="0" tIns="0" rIns="0" bIns="0" rtlCol="0" anchor="t">
            <a:spAutoFit/>
          </a:bodyPr>
          <a:lstStyle/>
          <a:p>
            <a:pPr>
              <a:lnSpc>
                <a:spcPts val="16583"/>
              </a:lnSpc>
              <a:spcBef>
                <a:spcPct val="0"/>
              </a:spcBef>
            </a:pPr>
            <a:r>
              <a:rPr lang="en-US" sz="11845">
                <a:solidFill>
                  <a:srgbClr val="000000"/>
                </a:solidFill>
                <a:latin typeface="Abril Fatface"/>
              </a:rPr>
              <a:t>Mobile</a:t>
            </a:r>
          </a:p>
        </p:txBody>
      </p:sp>
      <p:sp>
        <p:nvSpPr>
          <p:cNvPr id="17" name="TextBox 17"/>
          <p:cNvSpPr txBox="1"/>
          <p:nvPr/>
        </p:nvSpPr>
        <p:spPr>
          <a:xfrm>
            <a:off x="1927286" y="2905187"/>
            <a:ext cx="5095826" cy="2023228"/>
          </a:xfrm>
          <a:prstGeom prst="rect">
            <a:avLst/>
          </a:prstGeom>
        </p:spPr>
        <p:txBody>
          <a:bodyPr lIns="0" tIns="0" rIns="0" bIns="0" rtlCol="0" anchor="t">
            <a:spAutoFit/>
          </a:bodyPr>
          <a:lstStyle/>
          <a:p>
            <a:pPr>
              <a:lnSpc>
                <a:spcPts val="16583"/>
              </a:lnSpc>
              <a:spcBef>
                <a:spcPct val="0"/>
              </a:spcBef>
            </a:pPr>
            <a:r>
              <a:rPr lang="en-US" sz="11845">
                <a:solidFill>
                  <a:srgbClr val="FFFFFF"/>
                </a:solidFill>
                <a:latin typeface="Abril Fatface"/>
              </a:rPr>
              <a:t>App</a:t>
            </a:r>
          </a:p>
        </p:txBody>
      </p:sp>
      <p:sp>
        <p:nvSpPr>
          <p:cNvPr id="18" name="TextBox 18"/>
          <p:cNvSpPr txBox="1"/>
          <p:nvPr/>
        </p:nvSpPr>
        <p:spPr>
          <a:xfrm>
            <a:off x="1927286" y="6193716"/>
            <a:ext cx="7414920" cy="2734310"/>
          </a:xfrm>
          <a:prstGeom prst="rect">
            <a:avLst/>
          </a:prstGeom>
        </p:spPr>
        <p:txBody>
          <a:bodyPr lIns="0" tIns="0" rIns="0" bIns="0" rtlCol="0" anchor="t">
            <a:spAutoFit/>
          </a:bodyPr>
          <a:lstStyle/>
          <a:p>
            <a:pPr>
              <a:lnSpc>
                <a:spcPts val="3639"/>
              </a:lnSpc>
            </a:pPr>
            <a:r>
              <a:rPr lang="en-US" sz="2599">
                <a:solidFill>
                  <a:srgbClr val="000000"/>
                </a:solidFill>
                <a:latin typeface="Glacial Indifference"/>
              </a:rPr>
              <a:t>ParkSavvy is an innovative parking assistance app that aims to reduce parking violations and time spent searching for spots by notifying users of parking restrictions and suggesting available spaces.</a:t>
            </a:r>
          </a:p>
          <a:p>
            <a:pPr>
              <a:lnSpc>
                <a:spcPts val="3639"/>
              </a:lnSpc>
              <a:spcBef>
                <a:spcPct val="0"/>
              </a:spcBef>
            </a:pPr>
            <a:r>
              <a:rPr lang="en-US" sz="2599">
                <a:solidFill>
                  <a:srgbClr val="000000"/>
                </a:solidFill>
                <a:latin typeface="Glacial Indifference"/>
              </a:rPr>
              <a:t> </a:t>
            </a:r>
          </a:p>
        </p:txBody>
      </p:sp>
    </p:spTree>
  </p:cSld>
  <p:clrMapOvr>
    <a:masterClrMapping/>
  </p:clrMapOvr>
  <mc:AlternateContent xmlns:mc="http://schemas.openxmlformats.org/markup-compatibility/2006" xmlns:p14="http://schemas.microsoft.com/office/powerpoint/2010/main">
    <mc:Choice Requires="p14">
      <p:transition spd="slow" p14:dur="2000" advTm="55908"/>
    </mc:Choice>
    <mc:Fallback xmlns="">
      <p:transition spd="slow" advTm="55908"/>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bg>
      <p:bgPr>
        <a:solidFill>
          <a:srgbClr val="A89CE3"/>
        </a:solidFill>
        <a:effectLst/>
      </p:bgPr>
    </p:bg>
    <p:spTree>
      <p:nvGrpSpPr>
        <p:cNvPr id="1" name=""/>
        <p:cNvGrpSpPr/>
        <p:nvPr/>
      </p:nvGrpSpPr>
      <p:grpSpPr>
        <a:xfrm>
          <a:off x="0" y="0"/>
          <a:ext cx="0" cy="0"/>
          <a:chOff x="0" y="0"/>
          <a:chExt cx="0" cy="0"/>
        </a:xfrm>
      </p:grpSpPr>
      <p:grpSp>
        <p:nvGrpSpPr>
          <p:cNvPr id="2" name="Group 2"/>
          <p:cNvGrpSpPr/>
          <p:nvPr/>
        </p:nvGrpSpPr>
        <p:grpSpPr>
          <a:xfrm>
            <a:off x="18177932" y="8597752"/>
            <a:ext cx="110068" cy="660548"/>
            <a:chOff x="0" y="0"/>
            <a:chExt cx="28989" cy="173972"/>
          </a:xfrm>
        </p:grpSpPr>
        <p:sp>
          <p:nvSpPr>
            <p:cNvPr id="3" name="Freeform 3"/>
            <p:cNvSpPr/>
            <p:nvPr/>
          </p:nvSpPr>
          <p:spPr>
            <a:xfrm>
              <a:off x="0" y="0"/>
              <a:ext cx="28989" cy="173972"/>
            </a:xfrm>
            <a:custGeom>
              <a:avLst/>
              <a:gdLst/>
              <a:ahLst/>
              <a:cxnLst/>
              <a:rect l="l" t="t" r="r" b="b"/>
              <a:pathLst>
                <a:path w="28989" h="173972">
                  <a:moveTo>
                    <a:pt x="0" y="0"/>
                  </a:moveTo>
                  <a:lnTo>
                    <a:pt x="28989" y="0"/>
                  </a:lnTo>
                  <a:lnTo>
                    <a:pt x="28989" y="173972"/>
                  </a:lnTo>
                  <a:lnTo>
                    <a:pt x="0" y="173972"/>
                  </a:lnTo>
                  <a:close/>
                </a:path>
              </a:pathLst>
            </a:custGeom>
            <a:solidFill>
              <a:srgbClr val="010A4F"/>
            </a:solidFill>
          </p:spPr>
          <p:txBody>
            <a:bodyPr/>
            <a:lstStyle/>
            <a:p>
              <a:endParaRPr lang="en-US"/>
            </a:p>
          </p:txBody>
        </p:sp>
        <p:sp>
          <p:nvSpPr>
            <p:cNvPr id="4" name="TextBox 4"/>
            <p:cNvSpPr txBox="1"/>
            <p:nvPr/>
          </p:nvSpPr>
          <p:spPr>
            <a:xfrm>
              <a:off x="0" y="-38100"/>
              <a:ext cx="28989" cy="212072"/>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810643" y="5532895"/>
            <a:ext cx="9163193" cy="9163193"/>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7" name="TextBox 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8" name="Group 8"/>
          <p:cNvGrpSpPr>
            <a:grpSpLocks noChangeAspect="1"/>
          </p:cNvGrpSpPr>
          <p:nvPr/>
        </p:nvGrpSpPr>
        <p:grpSpPr>
          <a:xfrm>
            <a:off x="3491847" y="1596184"/>
            <a:ext cx="4180995" cy="8272818"/>
            <a:chOff x="0" y="0"/>
            <a:chExt cx="2620010" cy="5184140"/>
          </a:xfrm>
        </p:grpSpPr>
        <p:sp>
          <p:nvSpPr>
            <p:cNvPr id="9" name="Freeform 9"/>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5AFB9"/>
            </a:solidFill>
          </p:spPr>
          <p:txBody>
            <a:bodyPr/>
            <a:lstStyle/>
            <a:p>
              <a:endParaRPr lang="en-US"/>
            </a:p>
          </p:txBody>
        </p:sp>
        <p:sp>
          <p:nvSpPr>
            <p:cNvPr id="10" name="Freeform 10"/>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a:stretch>
                <a:fillRect l="-10947" r="-10947"/>
              </a:stretch>
            </a:blipFill>
          </p:spPr>
          <p:txBody>
            <a:bodyPr/>
            <a:lstStyle/>
            <a:p>
              <a:endParaRPr lang="en-US"/>
            </a:p>
          </p:txBody>
        </p:sp>
        <p:sp>
          <p:nvSpPr>
            <p:cNvPr id="11" name="Freeform 11"/>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010A4F"/>
            </a:solidFill>
          </p:spPr>
          <p:txBody>
            <a:bodyPr/>
            <a:lstStyle/>
            <a:p>
              <a:endParaRPr lang="en-US"/>
            </a:p>
          </p:txBody>
        </p:sp>
        <p:sp>
          <p:nvSpPr>
            <p:cNvPr id="12" name="Freeform 12"/>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010A4F"/>
            </a:solidFill>
          </p:spPr>
          <p:txBody>
            <a:bodyPr/>
            <a:lstStyle/>
            <a:p>
              <a:endParaRPr lang="en-US"/>
            </a:p>
          </p:txBody>
        </p:sp>
        <p:sp>
          <p:nvSpPr>
            <p:cNvPr id="13" name="Freeform 13"/>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14" name="Freeform 14"/>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15" name="Freeform 15"/>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16" name="Freeform 16"/>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17" name="Freeform 17"/>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A89CE3"/>
            </a:solidFill>
          </p:spPr>
          <p:txBody>
            <a:bodyPr/>
            <a:lstStyle/>
            <a:p>
              <a:endParaRPr lang="en-US"/>
            </a:p>
          </p:txBody>
        </p:sp>
      </p:grpSp>
      <p:grpSp>
        <p:nvGrpSpPr>
          <p:cNvPr id="18" name="Group 18"/>
          <p:cNvGrpSpPr>
            <a:grpSpLocks noChangeAspect="1"/>
          </p:cNvGrpSpPr>
          <p:nvPr/>
        </p:nvGrpSpPr>
        <p:grpSpPr>
          <a:xfrm>
            <a:off x="1238232" y="4100085"/>
            <a:ext cx="2915550" cy="5768917"/>
            <a:chOff x="0" y="0"/>
            <a:chExt cx="2620010" cy="5184140"/>
          </a:xfrm>
        </p:grpSpPr>
        <p:sp>
          <p:nvSpPr>
            <p:cNvPr id="19" name="Freeform 19"/>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5AFB9"/>
            </a:solidFill>
          </p:spPr>
          <p:txBody>
            <a:bodyPr/>
            <a:lstStyle/>
            <a:p>
              <a:endParaRPr lang="en-US"/>
            </a:p>
          </p:txBody>
        </p:sp>
        <p:sp>
          <p:nvSpPr>
            <p:cNvPr id="20" name="Freeform 20"/>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4"/>
              <a:stretch>
                <a:fillRect l="-299" r="-299"/>
              </a:stretch>
            </a:blipFill>
          </p:spPr>
          <p:txBody>
            <a:bodyPr/>
            <a:lstStyle/>
            <a:p>
              <a:endParaRPr lang="en-US"/>
            </a:p>
          </p:txBody>
        </p:sp>
        <p:sp>
          <p:nvSpPr>
            <p:cNvPr id="21" name="Freeform 21"/>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010A4F"/>
            </a:solidFill>
          </p:spPr>
          <p:txBody>
            <a:bodyPr/>
            <a:lstStyle/>
            <a:p>
              <a:endParaRPr lang="en-US"/>
            </a:p>
          </p:txBody>
        </p:sp>
        <p:sp>
          <p:nvSpPr>
            <p:cNvPr id="22" name="Freeform 22"/>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010A4F"/>
            </a:solidFill>
          </p:spPr>
          <p:txBody>
            <a:bodyPr/>
            <a:lstStyle/>
            <a:p>
              <a:endParaRPr lang="en-US"/>
            </a:p>
          </p:txBody>
        </p:sp>
        <p:sp>
          <p:nvSpPr>
            <p:cNvPr id="23" name="Freeform 23"/>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24" name="Freeform 24"/>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25" name="Freeform 25"/>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26" name="Freeform 26"/>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27" name="Freeform 27"/>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A89CE3"/>
            </a:solidFill>
          </p:spPr>
          <p:txBody>
            <a:bodyPr/>
            <a:lstStyle/>
            <a:p>
              <a:endParaRPr lang="en-US"/>
            </a:p>
          </p:txBody>
        </p:sp>
      </p:grpSp>
      <p:grpSp>
        <p:nvGrpSpPr>
          <p:cNvPr id="28" name="Group 28"/>
          <p:cNvGrpSpPr>
            <a:grpSpLocks noChangeAspect="1"/>
          </p:cNvGrpSpPr>
          <p:nvPr/>
        </p:nvGrpSpPr>
        <p:grpSpPr>
          <a:xfrm>
            <a:off x="6528297" y="5339641"/>
            <a:ext cx="2289092" cy="4529361"/>
            <a:chOff x="0" y="0"/>
            <a:chExt cx="2620010" cy="5184140"/>
          </a:xfrm>
        </p:grpSpPr>
        <p:sp>
          <p:nvSpPr>
            <p:cNvPr id="29" name="Freeform 29"/>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5AFB9"/>
            </a:solidFill>
          </p:spPr>
          <p:txBody>
            <a:bodyPr/>
            <a:lstStyle/>
            <a:p>
              <a:endParaRPr lang="en-US"/>
            </a:p>
          </p:txBody>
        </p:sp>
        <p:sp>
          <p:nvSpPr>
            <p:cNvPr id="30" name="Freeform 30"/>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5"/>
              <a:stretch>
                <a:fillRect t="-429" b="-429"/>
              </a:stretch>
            </a:blipFill>
          </p:spPr>
          <p:txBody>
            <a:bodyPr/>
            <a:lstStyle/>
            <a:p>
              <a:endParaRPr lang="en-US"/>
            </a:p>
          </p:txBody>
        </p:sp>
        <p:sp>
          <p:nvSpPr>
            <p:cNvPr id="31" name="Freeform 31"/>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010A4F"/>
            </a:solidFill>
          </p:spPr>
          <p:txBody>
            <a:bodyPr/>
            <a:lstStyle/>
            <a:p>
              <a:endParaRPr lang="en-US"/>
            </a:p>
          </p:txBody>
        </p:sp>
        <p:sp>
          <p:nvSpPr>
            <p:cNvPr id="32" name="Freeform 32"/>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010A4F"/>
            </a:solidFill>
          </p:spPr>
          <p:txBody>
            <a:bodyPr/>
            <a:lstStyle/>
            <a:p>
              <a:endParaRPr lang="en-US"/>
            </a:p>
          </p:txBody>
        </p:sp>
        <p:sp>
          <p:nvSpPr>
            <p:cNvPr id="33" name="Freeform 33"/>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34" name="Freeform 34"/>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35" name="Freeform 35"/>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36" name="Freeform 36"/>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37" name="Freeform 37"/>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A89CE3"/>
            </a:solidFill>
          </p:spPr>
          <p:txBody>
            <a:bodyPr/>
            <a:lstStyle/>
            <a:p>
              <a:endParaRPr lang="en-US"/>
            </a:p>
          </p:txBody>
        </p:sp>
      </p:grpSp>
      <p:grpSp>
        <p:nvGrpSpPr>
          <p:cNvPr id="38" name="Group 38"/>
          <p:cNvGrpSpPr/>
          <p:nvPr/>
        </p:nvGrpSpPr>
        <p:grpSpPr>
          <a:xfrm>
            <a:off x="11258044" y="3954642"/>
            <a:ext cx="1042538" cy="47625"/>
            <a:chOff x="0" y="0"/>
            <a:chExt cx="274578" cy="12543"/>
          </a:xfrm>
        </p:grpSpPr>
        <p:sp>
          <p:nvSpPr>
            <p:cNvPr id="39" name="Freeform 39"/>
            <p:cNvSpPr/>
            <p:nvPr/>
          </p:nvSpPr>
          <p:spPr>
            <a:xfrm>
              <a:off x="0" y="0"/>
              <a:ext cx="274578" cy="12543"/>
            </a:xfrm>
            <a:custGeom>
              <a:avLst/>
              <a:gdLst/>
              <a:ahLst/>
              <a:cxnLst/>
              <a:rect l="l" t="t" r="r" b="b"/>
              <a:pathLst>
                <a:path w="274578" h="12543">
                  <a:moveTo>
                    <a:pt x="6272" y="0"/>
                  </a:moveTo>
                  <a:lnTo>
                    <a:pt x="268306" y="0"/>
                  </a:lnTo>
                  <a:cubicBezTo>
                    <a:pt x="269970" y="0"/>
                    <a:pt x="271565" y="661"/>
                    <a:pt x="272741" y="1837"/>
                  </a:cubicBezTo>
                  <a:cubicBezTo>
                    <a:pt x="273917" y="3013"/>
                    <a:pt x="274578" y="4608"/>
                    <a:pt x="274578" y="6272"/>
                  </a:cubicBezTo>
                  <a:lnTo>
                    <a:pt x="274578" y="6272"/>
                  </a:lnTo>
                  <a:cubicBezTo>
                    <a:pt x="274578" y="7935"/>
                    <a:pt x="273917" y="9530"/>
                    <a:pt x="272741" y="10706"/>
                  </a:cubicBezTo>
                  <a:cubicBezTo>
                    <a:pt x="271565" y="11882"/>
                    <a:pt x="269970" y="12543"/>
                    <a:pt x="268306" y="12543"/>
                  </a:cubicBezTo>
                  <a:lnTo>
                    <a:pt x="6272" y="12543"/>
                  </a:lnTo>
                  <a:cubicBezTo>
                    <a:pt x="4608" y="12543"/>
                    <a:pt x="3013" y="11882"/>
                    <a:pt x="1837" y="10706"/>
                  </a:cubicBezTo>
                  <a:cubicBezTo>
                    <a:pt x="661" y="9530"/>
                    <a:pt x="0" y="7935"/>
                    <a:pt x="0" y="6272"/>
                  </a:cubicBezTo>
                  <a:lnTo>
                    <a:pt x="0" y="6272"/>
                  </a:lnTo>
                  <a:cubicBezTo>
                    <a:pt x="0" y="4608"/>
                    <a:pt x="661" y="3013"/>
                    <a:pt x="1837" y="1837"/>
                  </a:cubicBezTo>
                  <a:cubicBezTo>
                    <a:pt x="3013" y="661"/>
                    <a:pt x="4608" y="0"/>
                    <a:pt x="6272" y="0"/>
                  </a:cubicBezTo>
                  <a:close/>
                </a:path>
              </a:pathLst>
            </a:custGeom>
            <a:solidFill>
              <a:srgbClr val="010A4F"/>
            </a:solidFill>
          </p:spPr>
          <p:txBody>
            <a:bodyPr/>
            <a:lstStyle/>
            <a:p>
              <a:endParaRPr lang="en-US"/>
            </a:p>
          </p:txBody>
        </p:sp>
        <p:sp>
          <p:nvSpPr>
            <p:cNvPr id="40" name="TextBox 40"/>
            <p:cNvSpPr txBox="1"/>
            <p:nvPr/>
          </p:nvSpPr>
          <p:spPr>
            <a:xfrm>
              <a:off x="0" y="-38100"/>
              <a:ext cx="274578" cy="50643"/>
            </a:xfrm>
            <a:prstGeom prst="rect">
              <a:avLst/>
            </a:prstGeom>
          </p:spPr>
          <p:txBody>
            <a:bodyPr lIns="50800" tIns="50800" rIns="50800" bIns="50800" rtlCol="0" anchor="ctr"/>
            <a:lstStyle/>
            <a:p>
              <a:pPr algn="ctr">
                <a:lnSpc>
                  <a:spcPts val="2659"/>
                </a:lnSpc>
              </a:pPr>
              <a:endParaRPr/>
            </a:p>
          </p:txBody>
        </p:sp>
      </p:grpSp>
      <p:sp>
        <p:nvSpPr>
          <p:cNvPr id="41" name="TextBox 41"/>
          <p:cNvSpPr txBox="1"/>
          <p:nvPr/>
        </p:nvSpPr>
        <p:spPr>
          <a:xfrm>
            <a:off x="11258044" y="2359090"/>
            <a:ext cx="4982921" cy="1350877"/>
          </a:xfrm>
          <a:prstGeom prst="rect">
            <a:avLst/>
          </a:prstGeom>
        </p:spPr>
        <p:txBody>
          <a:bodyPr lIns="0" tIns="0" rIns="0" bIns="0" rtlCol="0" anchor="t">
            <a:spAutoFit/>
          </a:bodyPr>
          <a:lstStyle/>
          <a:p>
            <a:pPr>
              <a:lnSpc>
                <a:spcPts val="5336"/>
              </a:lnSpc>
            </a:pPr>
            <a:r>
              <a:rPr lang="en-US" sz="4560">
                <a:solidFill>
                  <a:srgbClr val="000000"/>
                </a:solidFill>
                <a:latin typeface="Abril Fatface"/>
              </a:rPr>
              <a:t>Welcome To  ParkSavvy</a:t>
            </a:r>
          </a:p>
        </p:txBody>
      </p:sp>
      <p:sp>
        <p:nvSpPr>
          <p:cNvPr id="42" name="TextBox 42"/>
          <p:cNvSpPr txBox="1"/>
          <p:nvPr/>
        </p:nvSpPr>
        <p:spPr>
          <a:xfrm>
            <a:off x="11258044" y="4784754"/>
            <a:ext cx="5263403" cy="3348990"/>
          </a:xfrm>
          <a:prstGeom prst="rect">
            <a:avLst/>
          </a:prstGeom>
        </p:spPr>
        <p:txBody>
          <a:bodyPr lIns="0" tIns="0" rIns="0" bIns="0" rtlCol="0" anchor="t">
            <a:spAutoFit/>
          </a:bodyPr>
          <a:lstStyle/>
          <a:p>
            <a:pPr>
              <a:lnSpc>
                <a:spcPts val="3359"/>
              </a:lnSpc>
              <a:spcBef>
                <a:spcPct val="0"/>
              </a:spcBef>
            </a:pPr>
            <a:r>
              <a:rPr lang="en-US" sz="2400">
                <a:solidFill>
                  <a:srgbClr val="000000"/>
                </a:solidFill>
                <a:latin typeface="Glacial Indifference"/>
              </a:rPr>
              <a:t>ParkSavvy is an app that helps users navigate parking in San Francisco by explaining time zones, parking rules, and signs. Its main goal is to prevent parking ticketsThe app will be available for all customers in the app store, especially featuring options exclusive to Tesla customers. </a:t>
            </a:r>
          </a:p>
        </p:txBody>
      </p:sp>
      <p:sp>
        <p:nvSpPr>
          <p:cNvPr id="43" name="TextBox 43"/>
          <p:cNvSpPr txBox="1"/>
          <p:nvPr/>
        </p:nvSpPr>
        <p:spPr>
          <a:xfrm>
            <a:off x="1163822" y="426550"/>
            <a:ext cx="2456641" cy="521336"/>
          </a:xfrm>
          <a:prstGeom prst="rect">
            <a:avLst/>
          </a:prstGeom>
        </p:spPr>
        <p:txBody>
          <a:bodyPr lIns="0" tIns="0" rIns="0" bIns="0" rtlCol="0" anchor="t">
            <a:spAutoFit/>
          </a:bodyPr>
          <a:lstStyle/>
          <a:p>
            <a:pPr>
              <a:lnSpc>
                <a:spcPts val="4339"/>
              </a:lnSpc>
              <a:spcBef>
                <a:spcPct val="0"/>
              </a:spcBef>
            </a:pPr>
            <a:r>
              <a:rPr lang="en-US" sz="3099" spc="30">
                <a:solidFill>
                  <a:srgbClr val="000000"/>
                </a:solidFill>
                <a:latin typeface="Abril Fatface"/>
              </a:rPr>
              <a:t>Park</a:t>
            </a:r>
            <a:r>
              <a:rPr lang="en-US" sz="3099" spc="30">
                <a:solidFill>
                  <a:srgbClr val="000000"/>
                </a:solidFill>
                <a:latin typeface="Abril Fatface Italics"/>
              </a:rPr>
              <a:t>Savvy</a:t>
            </a:r>
          </a:p>
        </p:txBody>
      </p:sp>
    </p:spTree>
  </p:cSld>
  <p:clrMapOvr>
    <a:masterClrMapping/>
  </p:clrMapOvr>
  <mc:AlternateContent xmlns:mc="http://schemas.openxmlformats.org/markup-compatibility/2006" xmlns:p14="http://schemas.microsoft.com/office/powerpoint/2010/main">
    <mc:Choice Requires="p14">
      <p:transition spd="slow" p14:dur="2000" advTm="23500"/>
    </mc:Choice>
    <mc:Fallback xmlns="">
      <p:transition spd="slow" advTm="23500"/>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bg>
      <p:bgPr>
        <a:solidFill>
          <a:srgbClr val="010A4F"/>
        </a:solidFill>
        <a:effectLst/>
      </p:bgPr>
    </p:bg>
    <p:spTree>
      <p:nvGrpSpPr>
        <p:cNvPr id="1" name=""/>
        <p:cNvGrpSpPr/>
        <p:nvPr/>
      </p:nvGrpSpPr>
      <p:grpSpPr>
        <a:xfrm>
          <a:off x="0" y="0"/>
          <a:ext cx="0" cy="0"/>
          <a:chOff x="0" y="0"/>
          <a:chExt cx="0" cy="0"/>
        </a:xfrm>
      </p:grpSpPr>
      <p:grpSp>
        <p:nvGrpSpPr>
          <p:cNvPr id="2" name="Group 2"/>
          <p:cNvGrpSpPr/>
          <p:nvPr/>
        </p:nvGrpSpPr>
        <p:grpSpPr>
          <a:xfrm>
            <a:off x="18177932" y="8597752"/>
            <a:ext cx="110068" cy="660548"/>
            <a:chOff x="0" y="0"/>
            <a:chExt cx="28989" cy="173972"/>
          </a:xfrm>
        </p:grpSpPr>
        <p:sp>
          <p:nvSpPr>
            <p:cNvPr id="3" name="Freeform 3"/>
            <p:cNvSpPr/>
            <p:nvPr/>
          </p:nvSpPr>
          <p:spPr>
            <a:xfrm>
              <a:off x="0" y="0"/>
              <a:ext cx="28989" cy="173972"/>
            </a:xfrm>
            <a:custGeom>
              <a:avLst/>
              <a:gdLst/>
              <a:ahLst/>
              <a:cxnLst/>
              <a:rect l="l" t="t" r="r" b="b"/>
              <a:pathLst>
                <a:path w="28989" h="173972">
                  <a:moveTo>
                    <a:pt x="0" y="0"/>
                  </a:moveTo>
                  <a:lnTo>
                    <a:pt x="28989" y="0"/>
                  </a:lnTo>
                  <a:lnTo>
                    <a:pt x="28989" y="173972"/>
                  </a:lnTo>
                  <a:lnTo>
                    <a:pt x="0" y="173972"/>
                  </a:lnTo>
                  <a:close/>
                </a:path>
              </a:pathLst>
            </a:custGeom>
            <a:solidFill>
              <a:srgbClr val="E1EEFE"/>
            </a:solidFill>
          </p:spPr>
          <p:txBody>
            <a:bodyPr/>
            <a:lstStyle/>
            <a:p>
              <a:endParaRPr lang="en-US"/>
            </a:p>
          </p:txBody>
        </p:sp>
        <p:sp>
          <p:nvSpPr>
            <p:cNvPr id="4" name="TextBox 4"/>
            <p:cNvSpPr txBox="1"/>
            <p:nvPr/>
          </p:nvSpPr>
          <p:spPr>
            <a:xfrm>
              <a:off x="0" y="-38100"/>
              <a:ext cx="28989" cy="212072"/>
            </a:xfrm>
            <a:prstGeom prst="rect">
              <a:avLst/>
            </a:prstGeom>
          </p:spPr>
          <p:txBody>
            <a:bodyPr lIns="50800" tIns="50800" rIns="50800" bIns="50800" rtlCol="0" anchor="ctr"/>
            <a:lstStyle/>
            <a:p>
              <a:pPr algn="ctr">
                <a:lnSpc>
                  <a:spcPts val="2659"/>
                </a:lnSpc>
              </a:pPr>
              <a:endParaRPr/>
            </a:p>
          </p:txBody>
        </p:sp>
      </p:grpSp>
      <p:grpSp>
        <p:nvGrpSpPr>
          <p:cNvPr id="5" name="Group 5"/>
          <p:cNvGrpSpPr>
            <a:grpSpLocks noChangeAspect="1"/>
          </p:cNvGrpSpPr>
          <p:nvPr/>
        </p:nvGrpSpPr>
        <p:grpSpPr>
          <a:xfrm>
            <a:off x="-453973" y="1844576"/>
            <a:ext cx="3334483" cy="6597848"/>
            <a:chOff x="0" y="0"/>
            <a:chExt cx="2620010" cy="5184140"/>
          </a:xfrm>
        </p:grpSpPr>
        <p:sp>
          <p:nvSpPr>
            <p:cNvPr id="6" name="Freeform 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ADFE8"/>
            </a:solidFill>
          </p:spPr>
          <p:txBody>
            <a:bodyPr/>
            <a:lstStyle/>
            <a:p>
              <a:endParaRPr lang="en-US"/>
            </a:p>
          </p:txBody>
        </p:sp>
        <p:sp>
          <p:nvSpPr>
            <p:cNvPr id="7" name="Freeform 7"/>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a:stretch>
                <a:fillRect l="-122348" r="-122348"/>
              </a:stretch>
            </a:blipFill>
          </p:spPr>
          <p:txBody>
            <a:bodyPr/>
            <a:lstStyle/>
            <a:p>
              <a:endParaRPr lang="en-US"/>
            </a:p>
          </p:txBody>
        </p:sp>
        <p:sp>
          <p:nvSpPr>
            <p:cNvPr id="8" name="Freeform 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A89CE3"/>
            </a:solidFill>
          </p:spPr>
          <p:txBody>
            <a:bodyPr/>
            <a:lstStyle/>
            <a:p>
              <a:endParaRPr lang="en-US"/>
            </a:p>
          </p:txBody>
        </p:sp>
        <p:sp>
          <p:nvSpPr>
            <p:cNvPr id="9" name="Freeform 9"/>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A89CE3"/>
            </a:solidFill>
          </p:spPr>
          <p:txBody>
            <a:bodyPr/>
            <a:lstStyle/>
            <a:p>
              <a:endParaRPr lang="en-US"/>
            </a:p>
          </p:txBody>
        </p:sp>
        <p:sp>
          <p:nvSpPr>
            <p:cNvPr id="10" name="Freeform 1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11" name="Freeform 1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12" name="Freeform 1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13" name="Freeform 1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14" name="Freeform 1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010A4F"/>
            </a:solidFill>
          </p:spPr>
          <p:txBody>
            <a:bodyPr/>
            <a:lstStyle/>
            <a:p>
              <a:endParaRPr lang="en-US"/>
            </a:p>
          </p:txBody>
        </p:sp>
      </p:grpSp>
      <p:grpSp>
        <p:nvGrpSpPr>
          <p:cNvPr id="15" name="Group 15"/>
          <p:cNvGrpSpPr>
            <a:grpSpLocks noChangeAspect="1"/>
          </p:cNvGrpSpPr>
          <p:nvPr/>
        </p:nvGrpSpPr>
        <p:grpSpPr>
          <a:xfrm>
            <a:off x="3053449" y="1844576"/>
            <a:ext cx="3334483" cy="6597848"/>
            <a:chOff x="0" y="0"/>
            <a:chExt cx="2620010" cy="5184140"/>
          </a:xfrm>
        </p:grpSpPr>
        <p:sp>
          <p:nvSpPr>
            <p:cNvPr id="16" name="Freeform 1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ADFE8"/>
            </a:solidFill>
          </p:spPr>
          <p:txBody>
            <a:bodyPr/>
            <a:lstStyle/>
            <a:p>
              <a:endParaRPr lang="en-US"/>
            </a:p>
          </p:txBody>
        </p:sp>
        <p:sp>
          <p:nvSpPr>
            <p:cNvPr id="17" name="Freeform 17"/>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4"/>
              <a:stretch>
                <a:fillRect l="-1894" r="-1894"/>
              </a:stretch>
            </a:blipFill>
          </p:spPr>
          <p:txBody>
            <a:bodyPr/>
            <a:lstStyle/>
            <a:p>
              <a:endParaRPr lang="en-US"/>
            </a:p>
          </p:txBody>
        </p:sp>
        <p:sp>
          <p:nvSpPr>
            <p:cNvPr id="18" name="Freeform 1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A89CE3"/>
            </a:solidFill>
          </p:spPr>
          <p:txBody>
            <a:bodyPr/>
            <a:lstStyle/>
            <a:p>
              <a:endParaRPr lang="en-US"/>
            </a:p>
          </p:txBody>
        </p:sp>
        <p:sp>
          <p:nvSpPr>
            <p:cNvPr id="19" name="Freeform 19"/>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A89CE3"/>
            </a:solidFill>
          </p:spPr>
          <p:txBody>
            <a:bodyPr/>
            <a:lstStyle/>
            <a:p>
              <a:endParaRPr lang="en-US"/>
            </a:p>
          </p:txBody>
        </p:sp>
        <p:sp>
          <p:nvSpPr>
            <p:cNvPr id="20" name="Freeform 2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21" name="Freeform 2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22" name="Freeform 2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23" name="Freeform 2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24" name="Freeform 2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010A4F"/>
            </a:solidFill>
          </p:spPr>
          <p:txBody>
            <a:bodyPr/>
            <a:lstStyle/>
            <a:p>
              <a:endParaRPr lang="en-US"/>
            </a:p>
          </p:txBody>
        </p:sp>
      </p:grpSp>
      <p:grpSp>
        <p:nvGrpSpPr>
          <p:cNvPr id="25" name="Group 25"/>
          <p:cNvGrpSpPr>
            <a:grpSpLocks noChangeAspect="1"/>
          </p:cNvGrpSpPr>
          <p:nvPr/>
        </p:nvGrpSpPr>
        <p:grpSpPr>
          <a:xfrm>
            <a:off x="6560870" y="1844576"/>
            <a:ext cx="3334483" cy="6597848"/>
            <a:chOff x="0" y="0"/>
            <a:chExt cx="2620010" cy="5184140"/>
          </a:xfrm>
        </p:grpSpPr>
        <p:sp>
          <p:nvSpPr>
            <p:cNvPr id="26" name="Freeform 2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ADFE8"/>
            </a:solidFill>
          </p:spPr>
          <p:txBody>
            <a:bodyPr/>
            <a:lstStyle/>
            <a:p>
              <a:endParaRPr lang="en-US"/>
            </a:p>
          </p:txBody>
        </p:sp>
        <p:sp>
          <p:nvSpPr>
            <p:cNvPr id="27" name="Freeform 27"/>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5"/>
              <a:stretch>
                <a:fillRect l="-142624" r="-142624"/>
              </a:stretch>
            </a:blipFill>
          </p:spPr>
          <p:txBody>
            <a:bodyPr/>
            <a:lstStyle/>
            <a:p>
              <a:endParaRPr lang="en-US"/>
            </a:p>
          </p:txBody>
        </p:sp>
        <p:sp>
          <p:nvSpPr>
            <p:cNvPr id="28" name="Freeform 2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A89CE3"/>
            </a:solidFill>
          </p:spPr>
          <p:txBody>
            <a:bodyPr/>
            <a:lstStyle/>
            <a:p>
              <a:endParaRPr lang="en-US"/>
            </a:p>
          </p:txBody>
        </p:sp>
        <p:sp>
          <p:nvSpPr>
            <p:cNvPr id="29" name="Freeform 29"/>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A89CE3"/>
            </a:solidFill>
          </p:spPr>
          <p:txBody>
            <a:bodyPr/>
            <a:lstStyle/>
            <a:p>
              <a:endParaRPr lang="en-US"/>
            </a:p>
          </p:txBody>
        </p:sp>
        <p:sp>
          <p:nvSpPr>
            <p:cNvPr id="30" name="Freeform 3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31" name="Freeform 3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32" name="Freeform 3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33" name="Freeform 3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34" name="Freeform 3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010A4F"/>
            </a:solidFill>
          </p:spPr>
          <p:txBody>
            <a:bodyPr/>
            <a:lstStyle/>
            <a:p>
              <a:endParaRPr lang="en-US"/>
            </a:p>
          </p:txBody>
        </p:sp>
      </p:grpSp>
      <p:grpSp>
        <p:nvGrpSpPr>
          <p:cNvPr id="35" name="Group 35"/>
          <p:cNvGrpSpPr/>
          <p:nvPr/>
        </p:nvGrpSpPr>
        <p:grpSpPr>
          <a:xfrm>
            <a:off x="11545182" y="2330395"/>
            <a:ext cx="1042538" cy="47625"/>
            <a:chOff x="0" y="0"/>
            <a:chExt cx="274578" cy="12543"/>
          </a:xfrm>
        </p:grpSpPr>
        <p:sp>
          <p:nvSpPr>
            <p:cNvPr id="36" name="Freeform 36"/>
            <p:cNvSpPr/>
            <p:nvPr/>
          </p:nvSpPr>
          <p:spPr>
            <a:xfrm>
              <a:off x="0" y="0"/>
              <a:ext cx="274578" cy="12543"/>
            </a:xfrm>
            <a:custGeom>
              <a:avLst/>
              <a:gdLst/>
              <a:ahLst/>
              <a:cxnLst/>
              <a:rect l="l" t="t" r="r" b="b"/>
              <a:pathLst>
                <a:path w="274578" h="12543">
                  <a:moveTo>
                    <a:pt x="6272" y="0"/>
                  </a:moveTo>
                  <a:lnTo>
                    <a:pt x="268306" y="0"/>
                  </a:lnTo>
                  <a:cubicBezTo>
                    <a:pt x="269970" y="0"/>
                    <a:pt x="271565" y="661"/>
                    <a:pt x="272741" y="1837"/>
                  </a:cubicBezTo>
                  <a:cubicBezTo>
                    <a:pt x="273917" y="3013"/>
                    <a:pt x="274578" y="4608"/>
                    <a:pt x="274578" y="6272"/>
                  </a:cubicBezTo>
                  <a:lnTo>
                    <a:pt x="274578" y="6272"/>
                  </a:lnTo>
                  <a:cubicBezTo>
                    <a:pt x="274578" y="7935"/>
                    <a:pt x="273917" y="9530"/>
                    <a:pt x="272741" y="10706"/>
                  </a:cubicBezTo>
                  <a:cubicBezTo>
                    <a:pt x="271565" y="11882"/>
                    <a:pt x="269970" y="12543"/>
                    <a:pt x="268306" y="12543"/>
                  </a:cubicBezTo>
                  <a:lnTo>
                    <a:pt x="6272" y="12543"/>
                  </a:lnTo>
                  <a:cubicBezTo>
                    <a:pt x="4608" y="12543"/>
                    <a:pt x="3013" y="11882"/>
                    <a:pt x="1837" y="10706"/>
                  </a:cubicBezTo>
                  <a:cubicBezTo>
                    <a:pt x="661" y="9530"/>
                    <a:pt x="0" y="7935"/>
                    <a:pt x="0" y="6272"/>
                  </a:cubicBezTo>
                  <a:lnTo>
                    <a:pt x="0" y="6272"/>
                  </a:lnTo>
                  <a:cubicBezTo>
                    <a:pt x="0" y="4608"/>
                    <a:pt x="661" y="3013"/>
                    <a:pt x="1837" y="1837"/>
                  </a:cubicBezTo>
                  <a:cubicBezTo>
                    <a:pt x="3013" y="661"/>
                    <a:pt x="4608" y="0"/>
                    <a:pt x="6272" y="0"/>
                  </a:cubicBezTo>
                  <a:close/>
                </a:path>
              </a:pathLst>
            </a:custGeom>
            <a:solidFill>
              <a:srgbClr val="FFFFFF"/>
            </a:solidFill>
          </p:spPr>
          <p:txBody>
            <a:bodyPr/>
            <a:lstStyle/>
            <a:p>
              <a:endParaRPr lang="en-US"/>
            </a:p>
          </p:txBody>
        </p:sp>
        <p:sp>
          <p:nvSpPr>
            <p:cNvPr id="37" name="TextBox 37"/>
            <p:cNvSpPr txBox="1"/>
            <p:nvPr/>
          </p:nvSpPr>
          <p:spPr>
            <a:xfrm>
              <a:off x="0" y="-38100"/>
              <a:ext cx="274578" cy="50643"/>
            </a:xfrm>
            <a:prstGeom prst="rect">
              <a:avLst/>
            </a:prstGeom>
          </p:spPr>
          <p:txBody>
            <a:bodyPr lIns="50800" tIns="50800" rIns="50800" bIns="50800" rtlCol="0" anchor="ctr"/>
            <a:lstStyle/>
            <a:p>
              <a:pPr algn="ctr">
                <a:lnSpc>
                  <a:spcPts val="2659"/>
                </a:lnSpc>
              </a:pPr>
              <a:endParaRPr/>
            </a:p>
          </p:txBody>
        </p:sp>
      </p:grpSp>
      <p:grpSp>
        <p:nvGrpSpPr>
          <p:cNvPr id="38" name="Group 38"/>
          <p:cNvGrpSpPr/>
          <p:nvPr/>
        </p:nvGrpSpPr>
        <p:grpSpPr>
          <a:xfrm>
            <a:off x="11545182" y="3164170"/>
            <a:ext cx="677751" cy="677751"/>
            <a:chOff x="0" y="0"/>
            <a:chExt cx="812800" cy="812800"/>
          </a:xfrm>
        </p:grpSpPr>
        <p:sp>
          <p:nvSpPr>
            <p:cNvPr id="39" name="Freeform 3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40" name="TextBox 40"/>
            <p:cNvSpPr txBox="1"/>
            <p:nvPr/>
          </p:nvSpPr>
          <p:spPr>
            <a:xfrm>
              <a:off x="76200" y="38100"/>
              <a:ext cx="660400" cy="698500"/>
            </a:xfrm>
            <a:prstGeom prst="rect">
              <a:avLst/>
            </a:prstGeom>
          </p:spPr>
          <p:txBody>
            <a:bodyPr lIns="50800" tIns="50800" rIns="50800" bIns="50800" rtlCol="0" anchor="ctr"/>
            <a:lstStyle/>
            <a:p>
              <a:pPr algn="ctr">
                <a:lnSpc>
                  <a:spcPts val="2239"/>
                </a:lnSpc>
              </a:pPr>
              <a:endParaRPr/>
            </a:p>
          </p:txBody>
        </p:sp>
      </p:grpSp>
      <p:grpSp>
        <p:nvGrpSpPr>
          <p:cNvPr id="41" name="Group 41"/>
          <p:cNvGrpSpPr/>
          <p:nvPr/>
        </p:nvGrpSpPr>
        <p:grpSpPr>
          <a:xfrm>
            <a:off x="11545182" y="4991041"/>
            <a:ext cx="677751" cy="677751"/>
            <a:chOff x="0" y="0"/>
            <a:chExt cx="812800" cy="812800"/>
          </a:xfrm>
        </p:grpSpPr>
        <p:sp>
          <p:nvSpPr>
            <p:cNvPr id="42" name="Freeform 4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43" name="TextBox 43"/>
            <p:cNvSpPr txBox="1"/>
            <p:nvPr/>
          </p:nvSpPr>
          <p:spPr>
            <a:xfrm>
              <a:off x="76200" y="38100"/>
              <a:ext cx="660400" cy="698500"/>
            </a:xfrm>
            <a:prstGeom prst="rect">
              <a:avLst/>
            </a:prstGeom>
          </p:spPr>
          <p:txBody>
            <a:bodyPr lIns="50800" tIns="50800" rIns="50800" bIns="50800" rtlCol="0" anchor="ctr"/>
            <a:lstStyle/>
            <a:p>
              <a:pPr algn="ctr">
                <a:lnSpc>
                  <a:spcPts val="2239"/>
                </a:lnSpc>
              </a:pPr>
              <a:endParaRPr/>
            </a:p>
          </p:txBody>
        </p:sp>
      </p:grpSp>
      <p:grpSp>
        <p:nvGrpSpPr>
          <p:cNvPr id="44" name="Group 44"/>
          <p:cNvGrpSpPr/>
          <p:nvPr/>
        </p:nvGrpSpPr>
        <p:grpSpPr>
          <a:xfrm>
            <a:off x="11545182" y="7523430"/>
            <a:ext cx="677751" cy="677751"/>
            <a:chOff x="0" y="0"/>
            <a:chExt cx="812800" cy="812800"/>
          </a:xfrm>
        </p:grpSpPr>
        <p:sp>
          <p:nvSpPr>
            <p:cNvPr id="45" name="Freeform 4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46" name="TextBox 46"/>
            <p:cNvSpPr txBox="1"/>
            <p:nvPr/>
          </p:nvSpPr>
          <p:spPr>
            <a:xfrm>
              <a:off x="76200" y="38100"/>
              <a:ext cx="660400" cy="698500"/>
            </a:xfrm>
            <a:prstGeom prst="rect">
              <a:avLst/>
            </a:prstGeom>
          </p:spPr>
          <p:txBody>
            <a:bodyPr lIns="50800" tIns="50800" rIns="50800" bIns="50800" rtlCol="0" anchor="ctr"/>
            <a:lstStyle/>
            <a:p>
              <a:pPr algn="ctr">
                <a:lnSpc>
                  <a:spcPts val="2239"/>
                </a:lnSpc>
              </a:pPr>
              <a:endParaRPr/>
            </a:p>
          </p:txBody>
        </p:sp>
      </p:grpSp>
      <p:sp>
        <p:nvSpPr>
          <p:cNvPr id="47" name="TextBox 47"/>
          <p:cNvSpPr txBox="1"/>
          <p:nvPr/>
        </p:nvSpPr>
        <p:spPr>
          <a:xfrm>
            <a:off x="11545182" y="734843"/>
            <a:ext cx="4982921" cy="1350877"/>
          </a:xfrm>
          <a:prstGeom prst="rect">
            <a:avLst/>
          </a:prstGeom>
        </p:spPr>
        <p:txBody>
          <a:bodyPr lIns="0" tIns="0" rIns="0" bIns="0" rtlCol="0" anchor="t">
            <a:spAutoFit/>
          </a:bodyPr>
          <a:lstStyle/>
          <a:p>
            <a:pPr>
              <a:lnSpc>
                <a:spcPts val="5336"/>
              </a:lnSpc>
            </a:pPr>
            <a:r>
              <a:rPr lang="en-US" sz="4560">
                <a:solidFill>
                  <a:srgbClr val="FFFFFF"/>
                </a:solidFill>
                <a:latin typeface="Abril Fatface"/>
              </a:rPr>
              <a:t>Aid Parking </a:t>
            </a:r>
          </a:p>
          <a:p>
            <a:pPr>
              <a:lnSpc>
                <a:spcPts val="5336"/>
              </a:lnSpc>
            </a:pPr>
            <a:r>
              <a:rPr lang="en-US" sz="4560">
                <a:solidFill>
                  <a:srgbClr val="FFFFFF"/>
                </a:solidFill>
                <a:latin typeface="Abril Fatface"/>
              </a:rPr>
              <a:t>Features</a:t>
            </a:r>
          </a:p>
        </p:txBody>
      </p:sp>
      <p:sp>
        <p:nvSpPr>
          <p:cNvPr id="48" name="TextBox 48"/>
          <p:cNvSpPr txBox="1"/>
          <p:nvPr/>
        </p:nvSpPr>
        <p:spPr>
          <a:xfrm>
            <a:off x="11636002" y="3330642"/>
            <a:ext cx="496110" cy="306705"/>
          </a:xfrm>
          <a:prstGeom prst="rect">
            <a:avLst/>
          </a:prstGeom>
        </p:spPr>
        <p:txBody>
          <a:bodyPr lIns="0" tIns="0" rIns="0" bIns="0" rtlCol="0" anchor="t">
            <a:spAutoFit/>
          </a:bodyPr>
          <a:lstStyle/>
          <a:p>
            <a:pPr algn="ctr">
              <a:lnSpc>
                <a:spcPts val="2519"/>
              </a:lnSpc>
              <a:spcBef>
                <a:spcPct val="0"/>
              </a:spcBef>
            </a:pPr>
            <a:r>
              <a:rPr lang="en-US" sz="1799" spc="17">
                <a:solidFill>
                  <a:srgbClr val="000000"/>
                </a:solidFill>
                <a:latin typeface="Glacial Indifference"/>
              </a:rPr>
              <a:t>01</a:t>
            </a:r>
          </a:p>
        </p:txBody>
      </p:sp>
      <p:sp>
        <p:nvSpPr>
          <p:cNvPr id="49" name="TextBox 49"/>
          <p:cNvSpPr txBox="1"/>
          <p:nvPr/>
        </p:nvSpPr>
        <p:spPr>
          <a:xfrm>
            <a:off x="12492470" y="4983430"/>
            <a:ext cx="4035634" cy="2111375"/>
          </a:xfrm>
          <a:prstGeom prst="rect">
            <a:avLst/>
          </a:prstGeom>
        </p:spPr>
        <p:txBody>
          <a:bodyPr lIns="0" tIns="0" rIns="0" bIns="0" rtlCol="0" anchor="t">
            <a:spAutoFit/>
          </a:bodyPr>
          <a:lstStyle/>
          <a:p>
            <a:pPr>
              <a:lnSpc>
                <a:spcPts val="2799"/>
              </a:lnSpc>
              <a:spcBef>
                <a:spcPct val="0"/>
              </a:spcBef>
            </a:pPr>
            <a:r>
              <a:rPr lang="en-US" sz="1999">
                <a:solidFill>
                  <a:srgbClr val="FFFFFF"/>
                </a:solidFill>
                <a:latin typeface="Glacial Indifference"/>
              </a:rPr>
              <a:t>The future version of our app will include the aid of existing cameras integrated in cars. AI will process images to find you the closest parking spot for your car and provide you with directions promptly.</a:t>
            </a:r>
          </a:p>
        </p:txBody>
      </p:sp>
      <p:sp>
        <p:nvSpPr>
          <p:cNvPr id="50" name="TextBox 50"/>
          <p:cNvSpPr txBox="1"/>
          <p:nvPr/>
        </p:nvSpPr>
        <p:spPr>
          <a:xfrm>
            <a:off x="11636002" y="5157514"/>
            <a:ext cx="496110" cy="306705"/>
          </a:xfrm>
          <a:prstGeom prst="rect">
            <a:avLst/>
          </a:prstGeom>
        </p:spPr>
        <p:txBody>
          <a:bodyPr lIns="0" tIns="0" rIns="0" bIns="0" rtlCol="0" anchor="t">
            <a:spAutoFit/>
          </a:bodyPr>
          <a:lstStyle/>
          <a:p>
            <a:pPr algn="ctr">
              <a:lnSpc>
                <a:spcPts val="2519"/>
              </a:lnSpc>
              <a:spcBef>
                <a:spcPct val="0"/>
              </a:spcBef>
            </a:pPr>
            <a:r>
              <a:rPr lang="en-US" sz="1799" spc="17">
                <a:solidFill>
                  <a:srgbClr val="000000"/>
                </a:solidFill>
                <a:latin typeface="Glacial Indifference"/>
              </a:rPr>
              <a:t>02</a:t>
            </a:r>
          </a:p>
        </p:txBody>
      </p:sp>
      <p:sp>
        <p:nvSpPr>
          <p:cNvPr id="51" name="TextBox 51"/>
          <p:cNvSpPr txBox="1"/>
          <p:nvPr/>
        </p:nvSpPr>
        <p:spPr>
          <a:xfrm>
            <a:off x="12492470" y="7515819"/>
            <a:ext cx="4035634" cy="1406525"/>
          </a:xfrm>
          <a:prstGeom prst="rect">
            <a:avLst/>
          </a:prstGeom>
        </p:spPr>
        <p:txBody>
          <a:bodyPr lIns="0" tIns="0" rIns="0" bIns="0" rtlCol="0" anchor="t">
            <a:spAutoFit/>
          </a:bodyPr>
          <a:lstStyle/>
          <a:p>
            <a:pPr>
              <a:lnSpc>
                <a:spcPts val="2799"/>
              </a:lnSpc>
              <a:spcBef>
                <a:spcPct val="0"/>
              </a:spcBef>
            </a:pPr>
            <a:r>
              <a:rPr lang="en-US" sz="1999">
                <a:solidFill>
                  <a:srgbClr val="FFFFFF"/>
                </a:solidFill>
                <a:latin typeface="Glacial Indifference"/>
              </a:rPr>
              <a:t>Tesla cars can autonomously move to a new parking spot. Remain where you are and check the app for the updated parking location.</a:t>
            </a:r>
          </a:p>
        </p:txBody>
      </p:sp>
      <p:sp>
        <p:nvSpPr>
          <p:cNvPr id="52" name="TextBox 52"/>
          <p:cNvSpPr txBox="1"/>
          <p:nvPr/>
        </p:nvSpPr>
        <p:spPr>
          <a:xfrm>
            <a:off x="12492470" y="3114845"/>
            <a:ext cx="4035634" cy="1406525"/>
          </a:xfrm>
          <a:prstGeom prst="rect">
            <a:avLst/>
          </a:prstGeom>
        </p:spPr>
        <p:txBody>
          <a:bodyPr lIns="0" tIns="0" rIns="0" bIns="0" rtlCol="0" anchor="t">
            <a:spAutoFit/>
          </a:bodyPr>
          <a:lstStyle/>
          <a:p>
            <a:pPr>
              <a:lnSpc>
                <a:spcPts val="2799"/>
              </a:lnSpc>
              <a:spcBef>
                <a:spcPct val="0"/>
              </a:spcBef>
            </a:pPr>
            <a:r>
              <a:rPr lang="en-US" sz="1999">
                <a:solidFill>
                  <a:srgbClr val="FFFFFF"/>
                </a:solidFill>
                <a:latin typeface="Glacial Indifference"/>
              </a:rPr>
              <a:t>Our first-generation AI will provide you an estimation based on probability where you can find a parking spot that meet your needs.</a:t>
            </a:r>
          </a:p>
        </p:txBody>
      </p:sp>
      <p:sp>
        <p:nvSpPr>
          <p:cNvPr id="53" name="TextBox 53"/>
          <p:cNvSpPr txBox="1"/>
          <p:nvPr/>
        </p:nvSpPr>
        <p:spPr>
          <a:xfrm>
            <a:off x="11636002" y="7702327"/>
            <a:ext cx="496110" cy="306705"/>
          </a:xfrm>
          <a:prstGeom prst="rect">
            <a:avLst/>
          </a:prstGeom>
        </p:spPr>
        <p:txBody>
          <a:bodyPr lIns="0" tIns="0" rIns="0" bIns="0" rtlCol="0" anchor="t">
            <a:spAutoFit/>
          </a:bodyPr>
          <a:lstStyle/>
          <a:p>
            <a:pPr algn="ctr">
              <a:lnSpc>
                <a:spcPts val="2519"/>
              </a:lnSpc>
              <a:spcBef>
                <a:spcPct val="0"/>
              </a:spcBef>
            </a:pPr>
            <a:r>
              <a:rPr lang="en-US" sz="1799" spc="17">
                <a:solidFill>
                  <a:srgbClr val="000000"/>
                </a:solidFill>
                <a:latin typeface="Glacial Indifference"/>
              </a:rPr>
              <a:t>03</a:t>
            </a:r>
          </a:p>
        </p:txBody>
      </p:sp>
      <p:sp>
        <p:nvSpPr>
          <p:cNvPr id="54" name="TextBox 54"/>
          <p:cNvSpPr txBox="1"/>
          <p:nvPr/>
        </p:nvSpPr>
        <p:spPr>
          <a:xfrm>
            <a:off x="1163822" y="426550"/>
            <a:ext cx="2456641" cy="521336"/>
          </a:xfrm>
          <a:prstGeom prst="rect">
            <a:avLst/>
          </a:prstGeom>
        </p:spPr>
        <p:txBody>
          <a:bodyPr lIns="0" tIns="0" rIns="0" bIns="0" rtlCol="0" anchor="t">
            <a:spAutoFit/>
          </a:bodyPr>
          <a:lstStyle/>
          <a:p>
            <a:pPr>
              <a:lnSpc>
                <a:spcPts val="4339"/>
              </a:lnSpc>
              <a:spcBef>
                <a:spcPct val="0"/>
              </a:spcBef>
            </a:pPr>
            <a:r>
              <a:rPr lang="en-US" sz="3099" spc="30">
                <a:solidFill>
                  <a:srgbClr val="FFFFFF"/>
                </a:solidFill>
                <a:latin typeface="Abril Fatface"/>
              </a:rPr>
              <a:t>Park</a:t>
            </a:r>
            <a:r>
              <a:rPr lang="en-US" sz="3099" spc="30">
                <a:solidFill>
                  <a:srgbClr val="FFFFFF"/>
                </a:solidFill>
                <a:latin typeface="Abril Fatface Italics"/>
              </a:rPr>
              <a:t>Savvy</a:t>
            </a:r>
          </a:p>
        </p:txBody>
      </p:sp>
    </p:spTree>
  </p:cSld>
  <p:clrMapOvr>
    <a:masterClrMapping/>
  </p:clrMapOvr>
  <mc:AlternateContent xmlns:mc="http://schemas.openxmlformats.org/markup-compatibility/2006" xmlns:p14="http://schemas.microsoft.com/office/powerpoint/2010/main">
    <mc:Choice Requires="p14">
      <p:transition spd="slow" p14:dur="2000" advTm="67893"/>
    </mc:Choice>
    <mc:Fallback xmlns="">
      <p:transition spd="slow" advTm="67893"/>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bg>
      <p:bgPr>
        <a:solidFill>
          <a:srgbClr val="010A4F"/>
        </a:solidFill>
        <a:effectLst/>
      </p:bgPr>
    </p:bg>
    <p:spTree>
      <p:nvGrpSpPr>
        <p:cNvPr id="1" name=""/>
        <p:cNvGrpSpPr/>
        <p:nvPr/>
      </p:nvGrpSpPr>
      <p:grpSpPr>
        <a:xfrm>
          <a:off x="0" y="0"/>
          <a:ext cx="0" cy="0"/>
          <a:chOff x="0" y="0"/>
          <a:chExt cx="0" cy="0"/>
        </a:xfrm>
      </p:grpSpPr>
      <p:grpSp>
        <p:nvGrpSpPr>
          <p:cNvPr id="2" name="Group 2"/>
          <p:cNvGrpSpPr/>
          <p:nvPr/>
        </p:nvGrpSpPr>
        <p:grpSpPr>
          <a:xfrm>
            <a:off x="18177932" y="8597752"/>
            <a:ext cx="110068" cy="660548"/>
            <a:chOff x="0" y="0"/>
            <a:chExt cx="28989" cy="173972"/>
          </a:xfrm>
        </p:grpSpPr>
        <p:sp>
          <p:nvSpPr>
            <p:cNvPr id="3" name="Freeform 3"/>
            <p:cNvSpPr/>
            <p:nvPr/>
          </p:nvSpPr>
          <p:spPr>
            <a:xfrm>
              <a:off x="0" y="0"/>
              <a:ext cx="28989" cy="173972"/>
            </a:xfrm>
            <a:custGeom>
              <a:avLst/>
              <a:gdLst/>
              <a:ahLst/>
              <a:cxnLst/>
              <a:rect l="l" t="t" r="r" b="b"/>
              <a:pathLst>
                <a:path w="28989" h="173972">
                  <a:moveTo>
                    <a:pt x="0" y="0"/>
                  </a:moveTo>
                  <a:lnTo>
                    <a:pt x="28989" y="0"/>
                  </a:lnTo>
                  <a:lnTo>
                    <a:pt x="28989" y="173972"/>
                  </a:lnTo>
                  <a:lnTo>
                    <a:pt x="0" y="173972"/>
                  </a:lnTo>
                  <a:close/>
                </a:path>
              </a:pathLst>
            </a:custGeom>
            <a:solidFill>
              <a:srgbClr val="E1EEFE"/>
            </a:solidFill>
          </p:spPr>
          <p:txBody>
            <a:bodyPr/>
            <a:lstStyle/>
            <a:p>
              <a:endParaRPr lang="en-US"/>
            </a:p>
          </p:txBody>
        </p:sp>
        <p:sp>
          <p:nvSpPr>
            <p:cNvPr id="4" name="TextBox 4"/>
            <p:cNvSpPr txBox="1"/>
            <p:nvPr/>
          </p:nvSpPr>
          <p:spPr>
            <a:xfrm>
              <a:off x="0" y="-38100"/>
              <a:ext cx="28989" cy="212072"/>
            </a:xfrm>
            <a:prstGeom prst="rect">
              <a:avLst/>
            </a:prstGeom>
          </p:spPr>
          <p:txBody>
            <a:bodyPr lIns="50800" tIns="50800" rIns="50800" bIns="50800" rtlCol="0" anchor="ctr"/>
            <a:lstStyle/>
            <a:p>
              <a:pPr algn="ctr">
                <a:lnSpc>
                  <a:spcPts val="2659"/>
                </a:lnSpc>
              </a:pPr>
              <a:endParaRPr/>
            </a:p>
          </p:txBody>
        </p:sp>
      </p:grpSp>
      <p:grpSp>
        <p:nvGrpSpPr>
          <p:cNvPr id="5" name="Group 5"/>
          <p:cNvGrpSpPr>
            <a:grpSpLocks noChangeAspect="1"/>
          </p:cNvGrpSpPr>
          <p:nvPr/>
        </p:nvGrpSpPr>
        <p:grpSpPr>
          <a:xfrm>
            <a:off x="947856" y="4835475"/>
            <a:ext cx="3040836" cy="6016817"/>
            <a:chOff x="0" y="0"/>
            <a:chExt cx="2620010" cy="5184140"/>
          </a:xfrm>
        </p:grpSpPr>
        <p:sp>
          <p:nvSpPr>
            <p:cNvPr id="6" name="Freeform 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5AFB9"/>
            </a:solidFill>
          </p:spPr>
          <p:txBody>
            <a:bodyPr/>
            <a:lstStyle/>
            <a:p>
              <a:endParaRPr lang="en-US"/>
            </a:p>
          </p:txBody>
        </p:sp>
        <p:sp>
          <p:nvSpPr>
            <p:cNvPr id="7" name="Freeform 7"/>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a:stretch>
                <a:fillRect l="-142624" r="-142624"/>
              </a:stretch>
            </a:blipFill>
          </p:spPr>
          <p:txBody>
            <a:bodyPr/>
            <a:lstStyle/>
            <a:p>
              <a:endParaRPr lang="en-US"/>
            </a:p>
          </p:txBody>
        </p:sp>
        <p:sp>
          <p:nvSpPr>
            <p:cNvPr id="8" name="Freeform 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A89CE3"/>
            </a:solidFill>
          </p:spPr>
          <p:txBody>
            <a:bodyPr/>
            <a:lstStyle/>
            <a:p>
              <a:endParaRPr lang="en-US"/>
            </a:p>
          </p:txBody>
        </p:sp>
        <p:sp>
          <p:nvSpPr>
            <p:cNvPr id="9" name="Freeform 9"/>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A89CE3"/>
            </a:solidFill>
          </p:spPr>
          <p:txBody>
            <a:bodyPr/>
            <a:lstStyle/>
            <a:p>
              <a:endParaRPr lang="en-US"/>
            </a:p>
          </p:txBody>
        </p:sp>
        <p:sp>
          <p:nvSpPr>
            <p:cNvPr id="10" name="Freeform 1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11" name="Freeform 1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12" name="Freeform 1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13" name="Freeform 1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14" name="Freeform 1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010A4F"/>
            </a:solidFill>
          </p:spPr>
          <p:txBody>
            <a:bodyPr/>
            <a:lstStyle/>
            <a:p>
              <a:endParaRPr lang="en-US"/>
            </a:p>
          </p:txBody>
        </p:sp>
      </p:grpSp>
      <p:grpSp>
        <p:nvGrpSpPr>
          <p:cNvPr id="15" name="Group 15"/>
          <p:cNvGrpSpPr>
            <a:grpSpLocks noChangeAspect="1"/>
          </p:cNvGrpSpPr>
          <p:nvPr/>
        </p:nvGrpSpPr>
        <p:grpSpPr>
          <a:xfrm>
            <a:off x="4250703" y="2135091"/>
            <a:ext cx="3040836" cy="6016817"/>
            <a:chOff x="0" y="0"/>
            <a:chExt cx="2620010" cy="5184140"/>
          </a:xfrm>
        </p:grpSpPr>
        <p:sp>
          <p:nvSpPr>
            <p:cNvPr id="16" name="Freeform 1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5AFB9"/>
            </a:solidFill>
          </p:spPr>
          <p:txBody>
            <a:bodyPr/>
            <a:lstStyle/>
            <a:p>
              <a:endParaRPr lang="en-US"/>
            </a:p>
          </p:txBody>
        </p:sp>
        <p:sp>
          <p:nvSpPr>
            <p:cNvPr id="17" name="Freeform 17"/>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4"/>
              <a:stretch>
                <a:fillRect l="-111718" r="-111718"/>
              </a:stretch>
            </a:blipFill>
          </p:spPr>
          <p:txBody>
            <a:bodyPr/>
            <a:lstStyle/>
            <a:p>
              <a:endParaRPr lang="en-US"/>
            </a:p>
          </p:txBody>
        </p:sp>
        <p:sp>
          <p:nvSpPr>
            <p:cNvPr id="18" name="Freeform 1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A89CE3"/>
            </a:solidFill>
          </p:spPr>
          <p:txBody>
            <a:bodyPr/>
            <a:lstStyle/>
            <a:p>
              <a:endParaRPr lang="en-US"/>
            </a:p>
          </p:txBody>
        </p:sp>
        <p:sp>
          <p:nvSpPr>
            <p:cNvPr id="19" name="Freeform 19"/>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A89CE3"/>
            </a:solidFill>
          </p:spPr>
          <p:txBody>
            <a:bodyPr/>
            <a:lstStyle/>
            <a:p>
              <a:endParaRPr lang="en-US"/>
            </a:p>
          </p:txBody>
        </p:sp>
        <p:sp>
          <p:nvSpPr>
            <p:cNvPr id="20" name="Freeform 2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21" name="Freeform 2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22" name="Freeform 2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23" name="Freeform 2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24" name="Freeform 2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010A4F"/>
            </a:solidFill>
          </p:spPr>
          <p:txBody>
            <a:bodyPr/>
            <a:lstStyle/>
            <a:p>
              <a:endParaRPr lang="en-US"/>
            </a:p>
          </p:txBody>
        </p:sp>
      </p:grpSp>
      <p:grpSp>
        <p:nvGrpSpPr>
          <p:cNvPr id="25" name="Group 25"/>
          <p:cNvGrpSpPr>
            <a:grpSpLocks noChangeAspect="1"/>
          </p:cNvGrpSpPr>
          <p:nvPr/>
        </p:nvGrpSpPr>
        <p:grpSpPr>
          <a:xfrm>
            <a:off x="7553550" y="-565292"/>
            <a:ext cx="3040836" cy="6016817"/>
            <a:chOff x="0" y="0"/>
            <a:chExt cx="2620010" cy="5184140"/>
          </a:xfrm>
        </p:grpSpPr>
        <p:sp>
          <p:nvSpPr>
            <p:cNvPr id="26" name="Freeform 2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5AFB9"/>
            </a:solidFill>
          </p:spPr>
          <p:txBody>
            <a:bodyPr/>
            <a:lstStyle/>
            <a:p>
              <a:endParaRPr lang="en-US"/>
            </a:p>
          </p:txBody>
        </p:sp>
        <p:sp>
          <p:nvSpPr>
            <p:cNvPr id="27" name="Freeform 27"/>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5"/>
              <a:stretch>
                <a:fillRect l="-120266" r="-120266"/>
              </a:stretch>
            </a:blipFill>
          </p:spPr>
          <p:txBody>
            <a:bodyPr/>
            <a:lstStyle/>
            <a:p>
              <a:endParaRPr lang="en-US"/>
            </a:p>
          </p:txBody>
        </p:sp>
        <p:sp>
          <p:nvSpPr>
            <p:cNvPr id="28" name="Freeform 2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A89CE3"/>
            </a:solidFill>
          </p:spPr>
          <p:txBody>
            <a:bodyPr/>
            <a:lstStyle/>
            <a:p>
              <a:endParaRPr lang="en-US"/>
            </a:p>
          </p:txBody>
        </p:sp>
        <p:sp>
          <p:nvSpPr>
            <p:cNvPr id="29" name="Freeform 29"/>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A89CE3"/>
            </a:solidFill>
          </p:spPr>
          <p:txBody>
            <a:bodyPr/>
            <a:lstStyle/>
            <a:p>
              <a:endParaRPr lang="en-US"/>
            </a:p>
          </p:txBody>
        </p:sp>
        <p:sp>
          <p:nvSpPr>
            <p:cNvPr id="30" name="Freeform 3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31" name="Freeform 3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32" name="Freeform 3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33" name="Freeform 3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34" name="Freeform 3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010A4F"/>
            </a:solidFill>
          </p:spPr>
          <p:txBody>
            <a:bodyPr/>
            <a:lstStyle/>
            <a:p>
              <a:endParaRPr lang="en-US"/>
            </a:p>
          </p:txBody>
        </p:sp>
      </p:grpSp>
      <p:grpSp>
        <p:nvGrpSpPr>
          <p:cNvPr id="35" name="Group 35"/>
          <p:cNvGrpSpPr/>
          <p:nvPr/>
        </p:nvGrpSpPr>
        <p:grpSpPr>
          <a:xfrm>
            <a:off x="11893585" y="1881302"/>
            <a:ext cx="1042538" cy="47625"/>
            <a:chOff x="0" y="0"/>
            <a:chExt cx="274578" cy="12543"/>
          </a:xfrm>
        </p:grpSpPr>
        <p:sp>
          <p:nvSpPr>
            <p:cNvPr id="36" name="Freeform 36"/>
            <p:cNvSpPr/>
            <p:nvPr/>
          </p:nvSpPr>
          <p:spPr>
            <a:xfrm>
              <a:off x="0" y="0"/>
              <a:ext cx="274578" cy="12543"/>
            </a:xfrm>
            <a:custGeom>
              <a:avLst/>
              <a:gdLst/>
              <a:ahLst/>
              <a:cxnLst/>
              <a:rect l="l" t="t" r="r" b="b"/>
              <a:pathLst>
                <a:path w="274578" h="12543">
                  <a:moveTo>
                    <a:pt x="6272" y="0"/>
                  </a:moveTo>
                  <a:lnTo>
                    <a:pt x="268306" y="0"/>
                  </a:lnTo>
                  <a:cubicBezTo>
                    <a:pt x="269970" y="0"/>
                    <a:pt x="271565" y="661"/>
                    <a:pt x="272741" y="1837"/>
                  </a:cubicBezTo>
                  <a:cubicBezTo>
                    <a:pt x="273917" y="3013"/>
                    <a:pt x="274578" y="4608"/>
                    <a:pt x="274578" y="6272"/>
                  </a:cubicBezTo>
                  <a:lnTo>
                    <a:pt x="274578" y="6272"/>
                  </a:lnTo>
                  <a:cubicBezTo>
                    <a:pt x="274578" y="7935"/>
                    <a:pt x="273917" y="9530"/>
                    <a:pt x="272741" y="10706"/>
                  </a:cubicBezTo>
                  <a:cubicBezTo>
                    <a:pt x="271565" y="11882"/>
                    <a:pt x="269970" y="12543"/>
                    <a:pt x="268306" y="12543"/>
                  </a:cubicBezTo>
                  <a:lnTo>
                    <a:pt x="6272" y="12543"/>
                  </a:lnTo>
                  <a:cubicBezTo>
                    <a:pt x="4608" y="12543"/>
                    <a:pt x="3013" y="11882"/>
                    <a:pt x="1837" y="10706"/>
                  </a:cubicBezTo>
                  <a:cubicBezTo>
                    <a:pt x="661" y="9530"/>
                    <a:pt x="0" y="7935"/>
                    <a:pt x="0" y="6272"/>
                  </a:cubicBezTo>
                  <a:lnTo>
                    <a:pt x="0" y="6272"/>
                  </a:lnTo>
                  <a:cubicBezTo>
                    <a:pt x="0" y="4608"/>
                    <a:pt x="661" y="3013"/>
                    <a:pt x="1837" y="1837"/>
                  </a:cubicBezTo>
                  <a:cubicBezTo>
                    <a:pt x="3013" y="661"/>
                    <a:pt x="4608" y="0"/>
                    <a:pt x="6272" y="0"/>
                  </a:cubicBezTo>
                  <a:close/>
                </a:path>
              </a:pathLst>
            </a:custGeom>
            <a:solidFill>
              <a:srgbClr val="FFFFFF"/>
            </a:solidFill>
          </p:spPr>
          <p:txBody>
            <a:bodyPr/>
            <a:lstStyle/>
            <a:p>
              <a:endParaRPr lang="en-US"/>
            </a:p>
          </p:txBody>
        </p:sp>
        <p:sp>
          <p:nvSpPr>
            <p:cNvPr id="37" name="TextBox 37"/>
            <p:cNvSpPr txBox="1"/>
            <p:nvPr/>
          </p:nvSpPr>
          <p:spPr>
            <a:xfrm>
              <a:off x="0" y="-38100"/>
              <a:ext cx="274578" cy="50643"/>
            </a:xfrm>
            <a:prstGeom prst="rect">
              <a:avLst/>
            </a:prstGeom>
          </p:spPr>
          <p:txBody>
            <a:bodyPr lIns="50800" tIns="50800" rIns="50800" bIns="50800" rtlCol="0" anchor="ctr"/>
            <a:lstStyle/>
            <a:p>
              <a:pPr algn="ctr">
                <a:lnSpc>
                  <a:spcPts val="2659"/>
                </a:lnSpc>
              </a:pPr>
              <a:endParaRPr/>
            </a:p>
          </p:txBody>
        </p:sp>
      </p:grpSp>
      <p:grpSp>
        <p:nvGrpSpPr>
          <p:cNvPr id="38" name="Group 38"/>
          <p:cNvGrpSpPr/>
          <p:nvPr/>
        </p:nvGrpSpPr>
        <p:grpSpPr>
          <a:xfrm>
            <a:off x="8724083" y="7999582"/>
            <a:ext cx="677751" cy="677751"/>
            <a:chOff x="0" y="0"/>
            <a:chExt cx="812800" cy="812800"/>
          </a:xfrm>
        </p:grpSpPr>
        <p:sp>
          <p:nvSpPr>
            <p:cNvPr id="39" name="Freeform 3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40" name="TextBox 40"/>
            <p:cNvSpPr txBox="1"/>
            <p:nvPr/>
          </p:nvSpPr>
          <p:spPr>
            <a:xfrm>
              <a:off x="76200" y="38100"/>
              <a:ext cx="660400" cy="698500"/>
            </a:xfrm>
            <a:prstGeom prst="rect">
              <a:avLst/>
            </a:prstGeom>
          </p:spPr>
          <p:txBody>
            <a:bodyPr lIns="50800" tIns="50800" rIns="50800" bIns="50800" rtlCol="0" anchor="ctr"/>
            <a:lstStyle/>
            <a:p>
              <a:pPr algn="ctr">
                <a:lnSpc>
                  <a:spcPts val="2239"/>
                </a:lnSpc>
              </a:pPr>
              <a:endParaRPr/>
            </a:p>
          </p:txBody>
        </p:sp>
      </p:grpSp>
      <p:grpSp>
        <p:nvGrpSpPr>
          <p:cNvPr id="41" name="Group 41"/>
          <p:cNvGrpSpPr/>
          <p:nvPr/>
        </p:nvGrpSpPr>
        <p:grpSpPr>
          <a:xfrm>
            <a:off x="13031373" y="7999582"/>
            <a:ext cx="677751" cy="677751"/>
            <a:chOff x="0" y="0"/>
            <a:chExt cx="812800" cy="812800"/>
          </a:xfrm>
        </p:grpSpPr>
        <p:sp>
          <p:nvSpPr>
            <p:cNvPr id="42" name="Freeform 4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43" name="TextBox 43"/>
            <p:cNvSpPr txBox="1"/>
            <p:nvPr/>
          </p:nvSpPr>
          <p:spPr>
            <a:xfrm>
              <a:off x="76200" y="38100"/>
              <a:ext cx="660400" cy="698500"/>
            </a:xfrm>
            <a:prstGeom prst="rect">
              <a:avLst/>
            </a:prstGeom>
          </p:spPr>
          <p:txBody>
            <a:bodyPr lIns="50800" tIns="50800" rIns="50800" bIns="50800" rtlCol="0" anchor="ctr"/>
            <a:lstStyle/>
            <a:p>
              <a:pPr algn="ctr">
                <a:lnSpc>
                  <a:spcPts val="2239"/>
                </a:lnSpc>
              </a:pPr>
              <a:endParaRPr/>
            </a:p>
          </p:txBody>
        </p:sp>
      </p:grpSp>
      <p:sp>
        <p:nvSpPr>
          <p:cNvPr id="44" name="TextBox 44"/>
          <p:cNvSpPr txBox="1"/>
          <p:nvPr/>
        </p:nvSpPr>
        <p:spPr>
          <a:xfrm>
            <a:off x="11893585" y="1047750"/>
            <a:ext cx="4982921" cy="674602"/>
          </a:xfrm>
          <a:prstGeom prst="rect">
            <a:avLst/>
          </a:prstGeom>
        </p:spPr>
        <p:txBody>
          <a:bodyPr lIns="0" tIns="0" rIns="0" bIns="0" rtlCol="0" anchor="t">
            <a:spAutoFit/>
          </a:bodyPr>
          <a:lstStyle/>
          <a:p>
            <a:pPr>
              <a:lnSpc>
                <a:spcPts val="5336"/>
              </a:lnSpc>
            </a:pPr>
            <a:r>
              <a:rPr lang="en-US" sz="4560">
                <a:solidFill>
                  <a:srgbClr val="FFFFFF"/>
                </a:solidFill>
                <a:latin typeface="Abril Fatface"/>
              </a:rPr>
              <a:t>Value proposition  </a:t>
            </a:r>
          </a:p>
        </p:txBody>
      </p:sp>
      <p:sp>
        <p:nvSpPr>
          <p:cNvPr id="45" name="TextBox 45"/>
          <p:cNvSpPr txBox="1"/>
          <p:nvPr/>
        </p:nvSpPr>
        <p:spPr>
          <a:xfrm>
            <a:off x="9671370" y="7942432"/>
            <a:ext cx="2243577" cy="1253490"/>
          </a:xfrm>
          <a:prstGeom prst="rect">
            <a:avLst/>
          </a:prstGeom>
        </p:spPr>
        <p:txBody>
          <a:bodyPr lIns="0" tIns="0" rIns="0" bIns="0" rtlCol="0" anchor="t">
            <a:spAutoFit/>
          </a:bodyPr>
          <a:lstStyle/>
          <a:p>
            <a:pPr>
              <a:lnSpc>
                <a:spcPts val="3359"/>
              </a:lnSpc>
              <a:spcBef>
                <a:spcPct val="0"/>
              </a:spcBef>
            </a:pPr>
            <a:r>
              <a:rPr lang="en-US" sz="2400">
                <a:solidFill>
                  <a:srgbClr val="FFFFFF"/>
                </a:solidFill>
                <a:latin typeface="Glacial Indifference"/>
              </a:rPr>
              <a:t>200 new customers weekly </a:t>
            </a:r>
          </a:p>
        </p:txBody>
      </p:sp>
      <p:sp>
        <p:nvSpPr>
          <p:cNvPr id="46" name="TextBox 46"/>
          <p:cNvSpPr txBox="1"/>
          <p:nvPr/>
        </p:nvSpPr>
        <p:spPr>
          <a:xfrm>
            <a:off x="8814903" y="8166055"/>
            <a:ext cx="496110" cy="306705"/>
          </a:xfrm>
          <a:prstGeom prst="rect">
            <a:avLst/>
          </a:prstGeom>
        </p:spPr>
        <p:txBody>
          <a:bodyPr lIns="0" tIns="0" rIns="0" bIns="0" rtlCol="0" anchor="t">
            <a:spAutoFit/>
          </a:bodyPr>
          <a:lstStyle/>
          <a:p>
            <a:pPr algn="ctr">
              <a:lnSpc>
                <a:spcPts val="2519"/>
              </a:lnSpc>
              <a:spcBef>
                <a:spcPct val="0"/>
              </a:spcBef>
            </a:pPr>
            <a:r>
              <a:rPr lang="en-US" sz="1799" spc="17">
                <a:solidFill>
                  <a:srgbClr val="000000"/>
                </a:solidFill>
                <a:latin typeface="Glacial Indifference"/>
              </a:rPr>
              <a:t>01</a:t>
            </a:r>
          </a:p>
        </p:txBody>
      </p:sp>
      <p:sp>
        <p:nvSpPr>
          <p:cNvPr id="47" name="TextBox 47"/>
          <p:cNvSpPr txBox="1"/>
          <p:nvPr/>
        </p:nvSpPr>
        <p:spPr>
          <a:xfrm>
            <a:off x="13978661" y="7942432"/>
            <a:ext cx="2243577" cy="834390"/>
          </a:xfrm>
          <a:prstGeom prst="rect">
            <a:avLst/>
          </a:prstGeom>
        </p:spPr>
        <p:txBody>
          <a:bodyPr lIns="0" tIns="0" rIns="0" bIns="0" rtlCol="0" anchor="t">
            <a:spAutoFit/>
          </a:bodyPr>
          <a:lstStyle/>
          <a:p>
            <a:pPr>
              <a:lnSpc>
                <a:spcPts val="3359"/>
              </a:lnSpc>
              <a:spcBef>
                <a:spcPct val="0"/>
              </a:spcBef>
            </a:pPr>
            <a:r>
              <a:rPr lang="en-US" sz="2400">
                <a:solidFill>
                  <a:srgbClr val="FFFFFF"/>
                </a:solidFill>
                <a:latin typeface="Glacial Indifference"/>
              </a:rPr>
              <a:t>Major cities development  </a:t>
            </a:r>
          </a:p>
        </p:txBody>
      </p:sp>
      <p:sp>
        <p:nvSpPr>
          <p:cNvPr id="48" name="TextBox 48"/>
          <p:cNvSpPr txBox="1"/>
          <p:nvPr/>
        </p:nvSpPr>
        <p:spPr>
          <a:xfrm>
            <a:off x="13122193" y="8166055"/>
            <a:ext cx="496110" cy="306705"/>
          </a:xfrm>
          <a:prstGeom prst="rect">
            <a:avLst/>
          </a:prstGeom>
        </p:spPr>
        <p:txBody>
          <a:bodyPr lIns="0" tIns="0" rIns="0" bIns="0" rtlCol="0" anchor="t">
            <a:spAutoFit/>
          </a:bodyPr>
          <a:lstStyle/>
          <a:p>
            <a:pPr algn="ctr">
              <a:lnSpc>
                <a:spcPts val="2519"/>
              </a:lnSpc>
              <a:spcBef>
                <a:spcPct val="0"/>
              </a:spcBef>
            </a:pPr>
            <a:r>
              <a:rPr lang="en-US" sz="1799" spc="17">
                <a:solidFill>
                  <a:srgbClr val="000000"/>
                </a:solidFill>
                <a:latin typeface="Glacial Indifference"/>
              </a:rPr>
              <a:t>02</a:t>
            </a:r>
          </a:p>
        </p:txBody>
      </p:sp>
      <p:sp>
        <p:nvSpPr>
          <p:cNvPr id="49" name="TextBox 49"/>
          <p:cNvSpPr txBox="1"/>
          <p:nvPr/>
        </p:nvSpPr>
        <p:spPr>
          <a:xfrm>
            <a:off x="11893585" y="2814035"/>
            <a:ext cx="4328653" cy="1253490"/>
          </a:xfrm>
          <a:prstGeom prst="rect">
            <a:avLst/>
          </a:prstGeom>
        </p:spPr>
        <p:txBody>
          <a:bodyPr lIns="0" tIns="0" rIns="0" bIns="0" rtlCol="0" anchor="t">
            <a:spAutoFit/>
          </a:bodyPr>
          <a:lstStyle/>
          <a:p>
            <a:pPr>
              <a:lnSpc>
                <a:spcPts val="3359"/>
              </a:lnSpc>
              <a:spcBef>
                <a:spcPct val="0"/>
              </a:spcBef>
            </a:pPr>
            <a:r>
              <a:rPr lang="en-US" sz="2400">
                <a:solidFill>
                  <a:srgbClr val="FFFFFF"/>
                </a:solidFill>
                <a:latin typeface="Glacial Indifference"/>
              </a:rPr>
              <a:t>Customer: Saving money, reducing stress, making people's lives easier.</a:t>
            </a:r>
          </a:p>
        </p:txBody>
      </p:sp>
      <p:sp>
        <p:nvSpPr>
          <p:cNvPr id="50" name="TextBox 50"/>
          <p:cNvSpPr txBox="1"/>
          <p:nvPr/>
        </p:nvSpPr>
        <p:spPr>
          <a:xfrm>
            <a:off x="1163822" y="426550"/>
            <a:ext cx="2456641" cy="521336"/>
          </a:xfrm>
          <a:prstGeom prst="rect">
            <a:avLst/>
          </a:prstGeom>
        </p:spPr>
        <p:txBody>
          <a:bodyPr lIns="0" tIns="0" rIns="0" bIns="0" rtlCol="0" anchor="t">
            <a:spAutoFit/>
          </a:bodyPr>
          <a:lstStyle/>
          <a:p>
            <a:pPr>
              <a:lnSpc>
                <a:spcPts val="4339"/>
              </a:lnSpc>
              <a:spcBef>
                <a:spcPct val="0"/>
              </a:spcBef>
            </a:pPr>
            <a:r>
              <a:rPr lang="en-US" sz="3099" spc="30">
                <a:solidFill>
                  <a:srgbClr val="FFFFFF"/>
                </a:solidFill>
                <a:latin typeface="Abril Fatface"/>
              </a:rPr>
              <a:t>Park</a:t>
            </a:r>
            <a:r>
              <a:rPr lang="en-US" sz="3099" spc="30">
                <a:solidFill>
                  <a:srgbClr val="FFFFFF"/>
                </a:solidFill>
                <a:latin typeface="Abril Fatface Italics"/>
              </a:rPr>
              <a:t>Savvy</a:t>
            </a:r>
          </a:p>
        </p:txBody>
      </p:sp>
      <p:sp>
        <p:nvSpPr>
          <p:cNvPr id="51" name="TextBox 51"/>
          <p:cNvSpPr txBox="1"/>
          <p:nvPr/>
        </p:nvSpPr>
        <p:spPr>
          <a:xfrm>
            <a:off x="11914947" y="4422565"/>
            <a:ext cx="4328653" cy="2510790"/>
          </a:xfrm>
          <a:prstGeom prst="rect">
            <a:avLst/>
          </a:prstGeom>
        </p:spPr>
        <p:txBody>
          <a:bodyPr lIns="0" tIns="0" rIns="0" bIns="0" rtlCol="0" anchor="t">
            <a:spAutoFit/>
          </a:bodyPr>
          <a:lstStyle/>
          <a:p>
            <a:pPr>
              <a:lnSpc>
                <a:spcPts val="3359"/>
              </a:lnSpc>
              <a:spcBef>
                <a:spcPct val="0"/>
              </a:spcBef>
            </a:pPr>
            <a:r>
              <a:rPr lang="en-US" sz="2400">
                <a:solidFill>
                  <a:srgbClr val="FFFFFF"/>
                </a:solidFill>
                <a:latin typeface="Glacial Indifference"/>
              </a:rPr>
              <a:t>Tesla: Looking for an investment of $500,000 to benefit more people. The reason is to enhance the user experience for Tesla customers and expand into new markets.</a:t>
            </a:r>
          </a:p>
        </p:txBody>
      </p:sp>
    </p:spTree>
  </p:cSld>
  <p:clrMapOvr>
    <a:masterClrMapping/>
  </p:clrMapOvr>
  <mc:AlternateContent xmlns:mc="http://schemas.openxmlformats.org/markup-compatibility/2006" xmlns:p14="http://schemas.microsoft.com/office/powerpoint/2010/main">
    <mc:Choice Requires="p14">
      <p:transition spd="slow" p14:dur="2000" advTm="10571"/>
    </mc:Choice>
    <mc:Fallback xmlns="">
      <p:transition spd="slow" advTm="10571"/>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bg>
      <p:bgPr>
        <a:solidFill>
          <a:srgbClr val="FADFE8"/>
        </a:solidFill>
        <a:effectLst/>
      </p:bgPr>
    </p:bg>
    <p:spTree>
      <p:nvGrpSpPr>
        <p:cNvPr id="1" name=""/>
        <p:cNvGrpSpPr/>
        <p:nvPr/>
      </p:nvGrpSpPr>
      <p:grpSpPr>
        <a:xfrm>
          <a:off x="0" y="0"/>
          <a:ext cx="0" cy="0"/>
          <a:chOff x="0" y="0"/>
          <a:chExt cx="0" cy="0"/>
        </a:xfrm>
      </p:grpSpPr>
      <p:grpSp>
        <p:nvGrpSpPr>
          <p:cNvPr id="2" name="Group 2"/>
          <p:cNvGrpSpPr/>
          <p:nvPr/>
        </p:nvGrpSpPr>
        <p:grpSpPr>
          <a:xfrm>
            <a:off x="11520229" y="4470746"/>
            <a:ext cx="8252837" cy="8252837"/>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10A4F"/>
            </a:solidFill>
          </p:spPr>
          <p:txBody>
            <a:bodyPr/>
            <a:lstStyle/>
            <a:p>
              <a:endParaRPr lang="en-US"/>
            </a:p>
          </p:txBody>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5" name="Group 5"/>
          <p:cNvGrpSpPr>
            <a:grpSpLocks noChangeAspect="1"/>
          </p:cNvGrpSpPr>
          <p:nvPr/>
        </p:nvGrpSpPr>
        <p:grpSpPr>
          <a:xfrm>
            <a:off x="10497980" y="1719757"/>
            <a:ext cx="2961571" cy="5859977"/>
            <a:chOff x="0" y="0"/>
            <a:chExt cx="2620010" cy="5184140"/>
          </a:xfrm>
        </p:grpSpPr>
        <p:sp>
          <p:nvSpPr>
            <p:cNvPr id="6" name="Freeform 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5AFB9"/>
            </a:solidFill>
          </p:spPr>
          <p:txBody>
            <a:bodyPr/>
            <a:lstStyle/>
            <a:p>
              <a:endParaRPr lang="en-US"/>
            </a:p>
          </p:txBody>
        </p:sp>
        <p:sp>
          <p:nvSpPr>
            <p:cNvPr id="7" name="Freeform 7"/>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a:stretch>
                <a:fillRect t="-853" b="-853"/>
              </a:stretch>
            </a:blipFill>
          </p:spPr>
          <p:txBody>
            <a:bodyPr/>
            <a:lstStyle/>
            <a:p>
              <a:endParaRPr lang="en-US"/>
            </a:p>
          </p:txBody>
        </p:sp>
        <p:sp>
          <p:nvSpPr>
            <p:cNvPr id="8" name="Freeform 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A89CE3"/>
            </a:solidFill>
          </p:spPr>
          <p:txBody>
            <a:bodyPr/>
            <a:lstStyle/>
            <a:p>
              <a:endParaRPr lang="en-US"/>
            </a:p>
          </p:txBody>
        </p:sp>
        <p:sp>
          <p:nvSpPr>
            <p:cNvPr id="9" name="Freeform 9"/>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A89CE3"/>
            </a:solidFill>
          </p:spPr>
          <p:txBody>
            <a:bodyPr/>
            <a:lstStyle/>
            <a:p>
              <a:endParaRPr lang="en-US"/>
            </a:p>
          </p:txBody>
        </p:sp>
        <p:sp>
          <p:nvSpPr>
            <p:cNvPr id="10" name="Freeform 1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1EEFE"/>
            </a:solidFill>
          </p:spPr>
          <p:txBody>
            <a:bodyPr/>
            <a:lstStyle/>
            <a:p>
              <a:endParaRPr lang="en-US"/>
            </a:p>
          </p:txBody>
        </p:sp>
        <p:sp>
          <p:nvSpPr>
            <p:cNvPr id="11" name="Freeform 1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1EEFE"/>
            </a:solidFill>
          </p:spPr>
          <p:txBody>
            <a:bodyPr/>
            <a:lstStyle/>
            <a:p>
              <a:endParaRPr lang="en-US"/>
            </a:p>
          </p:txBody>
        </p:sp>
        <p:sp>
          <p:nvSpPr>
            <p:cNvPr id="12" name="Freeform 1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1EEFE"/>
            </a:solidFill>
          </p:spPr>
          <p:txBody>
            <a:bodyPr/>
            <a:lstStyle/>
            <a:p>
              <a:endParaRPr lang="en-US"/>
            </a:p>
          </p:txBody>
        </p:sp>
        <p:sp>
          <p:nvSpPr>
            <p:cNvPr id="13" name="Freeform 1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1EEFE"/>
            </a:solidFill>
          </p:spPr>
          <p:txBody>
            <a:bodyPr/>
            <a:lstStyle/>
            <a:p>
              <a:endParaRPr lang="en-US"/>
            </a:p>
          </p:txBody>
        </p:sp>
        <p:sp>
          <p:nvSpPr>
            <p:cNvPr id="14" name="Freeform 1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010A4F"/>
            </a:solidFill>
          </p:spPr>
          <p:txBody>
            <a:bodyPr/>
            <a:lstStyle/>
            <a:p>
              <a:endParaRPr lang="en-US"/>
            </a:p>
          </p:txBody>
        </p:sp>
      </p:grpSp>
      <p:grpSp>
        <p:nvGrpSpPr>
          <p:cNvPr id="15" name="Group 15"/>
          <p:cNvGrpSpPr>
            <a:grpSpLocks noChangeAspect="1"/>
          </p:cNvGrpSpPr>
          <p:nvPr/>
        </p:nvGrpSpPr>
        <p:grpSpPr>
          <a:xfrm>
            <a:off x="13703249" y="2737187"/>
            <a:ext cx="2961571" cy="5859977"/>
            <a:chOff x="0" y="0"/>
            <a:chExt cx="2620010" cy="5184140"/>
          </a:xfrm>
        </p:grpSpPr>
        <p:sp>
          <p:nvSpPr>
            <p:cNvPr id="16" name="Freeform 1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5AFB9"/>
            </a:solidFill>
          </p:spPr>
          <p:txBody>
            <a:bodyPr/>
            <a:lstStyle/>
            <a:p>
              <a:endParaRPr lang="en-US"/>
            </a:p>
          </p:txBody>
        </p:sp>
        <p:sp>
          <p:nvSpPr>
            <p:cNvPr id="17" name="Freeform 17"/>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4"/>
              <a:stretch>
                <a:fillRect l="-10718" r="-10718"/>
              </a:stretch>
            </a:blipFill>
          </p:spPr>
          <p:txBody>
            <a:bodyPr/>
            <a:lstStyle/>
            <a:p>
              <a:endParaRPr lang="en-US"/>
            </a:p>
          </p:txBody>
        </p:sp>
        <p:sp>
          <p:nvSpPr>
            <p:cNvPr id="18" name="Freeform 1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A89CE3"/>
            </a:solidFill>
          </p:spPr>
          <p:txBody>
            <a:bodyPr/>
            <a:lstStyle/>
            <a:p>
              <a:endParaRPr lang="en-US"/>
            </a:p>
          </p:txBody>
        </p:sp>
        <p:sp>
          <p:nvSpPr>
            <p:cNvPr id="19" name="Freeform 19"/>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A89CE3"/>
            </a:solidFill>
          </p:spPr>
          <p:txBody>
            <a:bodyPr/>
            <a:lstStyle/>
            <a:p>
              <a:endParaRPr lang="en-US"/>
            </a:p>
          </p:txBody>
        </p:sp>
        <p:sp>
          <p:nvSpPr>
            <p:cNvPr id="20" name="Freeform 2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1EEFE"/>
            </a:solidFill>
          </p:spPr>
          <p:txBody>
            <a:bodyPr/>
            <a:lstStyle/>
            <a:p>
              <a:endParaRPr lang="en-US"/>
            </a:p>
          </p:txBody>
        </p:sp>
        <p:sp>
          <p:nvSpPr>
            <p:cNvPr id="21" name="Freeform 2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1EEFE"/>
            </a:solidFill>
          </p:spPr>
          <p:txBody>
            <a:bodyPr/>
            <a:lstStyle/>
            <a:p>
              <a:endParaRPr lang="en-US"/>
            </a:p>
          </p:txBody>
        </p:sp>
        <p:sp>
          <p:nvSpPr>
            <p:cNvPr id="22" name="Freeform 2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1EEFE"/>
            </a:solidFill>
          </p:spPr>
          <p:txBody>
            <a:bodyPr/>
            <a:lstStyle/>
            <a:p>
              <a:endParaRPr lang="en-US"/>
            </a:p>
          </p:txBody>
        </p:sp>
        <p:sp>
          <p:nvSpPr>
            <p:cNvPr id="23" name="Freeform 2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1EEFE"/>
            </a:solidFill>
          </p:spPr>
          <p:txBody>
            <a:bodyPr/>
            <a:lstStyle/>
            <a:p>
              <a:endParaRPr lang="en-US"/>
            </a:p>
          </p:txBody>
        </p:sp>
        <p:sp>
          <p:nvSpPr>
            <p:cNvPr id="24" name="Freeform 2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010A4F"/>
            </a:solidFill>
          </p:spPr>
          <p:txBody>
            <a:bodyPr/>
            <a:lstStyle/>
            <a:p>
              <a:endParaRPr lang="en-US"/>
            </a:p>
          </p:txBody>
        </p:sp>
      </p:grpSp>
      <p:grpSp>
        <p:nvGrpSpPr>
          <p:cNvPr id="25" name="Group 25"/>
          <p:cNvGrpSpPr/>
          <p:nvPr/>
        </p:nvGrpSpPr>
        <p:grpSpPr>
          <a:xfrm>
            <a:off x="1992902" y="2926791"/>
            <a:ext cx="1042538" cy="47625"/>
            <a:chOff x="0" y="0"/>
            <a:chExt cx="274578" cy="12543"/>
          </a:xfrm>
        </p:grpSpPr>
        <p:sp>
          <p:nvSpPr>
            <p:cNvPr id="26" name="Freeform 26"/>
            <p:cNvSpPr/>
            <p:nvPr/>
          </p:nvSpPr>
          <p:spPr>
            <a:xfrm>
              <a:off x="0" y="0"/>
              <a:ext cx="274578" cy="12543"/>
            </a:xfrm>
            <a:custGeom>
              <a:avLst/>
              <a:gdLst/>
              <a:ahLst/>
              <a:cxnLst/>
              <a:rect l="l" t="t" r="r" b="b"/>
              <a:pathLst>
                <a:path w="274578" h="12543">
                  <a:moveTo>
                    <a:pt x="6272" y="0"/>
                  </a:moveTo>
                  <a:lnTo>
                    <a:pt x="268306" y="0"/>
                  </a:lnTo>
                  <a:cubicBezTo>
                    <a:pt x="269970" y="0"/>
                    <a:pt x="271565" y="661"/>
                    <a:pt x="272741" y="1837"/>
                  </a:cubicBezTo>
                  <a:cubicBezTo>
                    <a:pt x="273917" y="3013"/>
                    <a:pt x="274578" y="4608"/>
                    <a:pt x="274578" y="6272"/>
                  </a:cubicBezTo>
                  <a:lnTo>
                    <a:pt x="274578" y="6272"/>
                  </a:lnTo>
                  <a:cubicBezTo>
                    <a:pt x="274578" y="7935"/>
                    <a:pt x="273917" y="9530"/>
                    <a:pt x="272741" y="10706"/>
                  </a:cubicBezTo>
                  <a:cubicBezTo>
                    <a:pt x="271565" y="11882"/>
                    <a:pt x="269970" y="12543"/>
                    <a:pt x="268306" y="12543"/>
                  </a:cubicBezTo>
                  <a:lnTo>
                    <a:pt x="6272" y="12543"/>
                  </a:lnTo>
                  <a:cubicBezTo>
                    <a:pt x="4608" y="12543"/>
                    <a:pt x="3013" y="11882"/>
                    <a:pt x="1837" y="10706"/>
                  </a:cubicBezTo>
                  <a:cubicBezTo>
                    <a:pt x="661" y="9530"/>
                    <a:pt x="0" y="7935"/>
                    <a:pt x="0" y="6272"/>
                  </a:cubicBezTo>
                  <a:lnTo>
                    <a:pt x="0" y="6272"/>
                  </a:lnTo>
                  <a:cubicBezTo>
                    <a:pt x="0" y="4608"/>
                    <a:pt x="661" y="3013"/>
                    <a:pt x="1837" y="1837"/>
                  </a:cubicBezTo>
                  <a:cubicBezTo>
                    <a:pt x="3013" y="661"/>
                    <a:pt x="4608" y="0"/>
                    <a:pt x="6272" y="0"/>
                  </a:cubicBezTo>
                  <a:close/>
                </a:path>
              </a:pathLst>
            </a:custGeom>
            <a:solidFill>
              <a:srgbClr val="FFFFFF"/>
            </a:solidFill>
          </p:spPr>
          <p:txBody>
            <a:bodyPr/>
            <a:lstStyle/>
            <a:p>
              <a:endParaRPr lang="en-US"/>
            </a:p>
          </p:txBody>
        </p:sp>
        <p:sp>
          <p:nvSpPr>
            <p:cNvPr id="27" name="TextBox 27"/>
            <p:cNvSpPr txBox="1"/>
            <p:nvPr/>
          </p:nvSpPr>
          <p:spPr>
            <a:xfrm>
              <a:off x="0" y="-38100"/>
              <a:ext cx="274578" cy="50643"/>
            </a:xfrm>
            <a:prstGeom prst="rect">
              <a:avLst/>
            </a:prstGeom>
          </p:spPr>
          <p:txBody>
            <a:bodyPr lIns="50800" tIns="50800" rIns="50800" bIns="50800" rtlCol="0" anchor="ctr"/>
            <a:lstStyle/>
            <a:p>
              <a:pPr algn="ctr">
                <a:lnSpc>
                  <a:spcPts val="2659"/>
                </a:lnSpc>
              </a:pPr>
              <a:endParaRPr/>
            </a:p>
          </p:txBody>
        </p:sp>
      </p:grpSp>
      <p:grpSp>
        <p:nvGrpSpPr>
          <p:cNvPr id="28" name="Group 28"/>
          <p:cNvGrpSpPr/>
          <p:nvPr/>
        </p:nvGrpSpPr>
        <p:grpSpPr>
          <a:xfrm>
            <a:off x="1927240" y="3996966"/>
            <a:ext cx="677751" cy="677751"/>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30" name="TextBox 30"/>
            <p:cNvSpPr txBox="1"/>
            <p:nvPr/>
          </p:nvSpPr>
          <p:spPr>
            <a:xfrm>
              <a:off x="76200" y="38100"/>
              <a:ext cx="660400" cy="698500"/>
            </a:xfrm>
            <a:prstGeom prst="rect">
              <a:avLst/>
            </a:prstGeom>
          </p:spPr>
          <p:txBody>
            <a:bodyPr lIns="50800" tIns="50800" rIns="50800" bIns="50800" rtlCol="0" anchor="ctr"/>
            <a:lstStyle/>
            <a:p>
              <a:pPr algn="ctr">
                <a:lnSpc>
                  <a:spcPts val="2239"/>
                </a:lnSpc>
              </a:pPr>
              <a:endParaRPr/>
            </a:p>
          </p:txBody>
        </p:sp>
      </p:grpSp>
      <p:grpSp>
        <p:nvGrpSpPr>
          <p:cNvPr id="31" name="Group 31"/>
          <p:cNvGrpSpPr/>
          <p:nvPr/>
        </p:nvGrpSpPr>
        <p:grpSpPr>
          <a:xfrm>
            <a:off x="5953090" y="4913214"/>
            <a:ext cx="677751" cy="677751"/>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33" name="TextBox 33"/>
            <p:cNvSpPr txBox="1"/>
            <p:nvPr/>
          </p:nvSpPr>
          <p:spPr>
            <a:xfrm>
              <a:off x="76200" y="38100"/>
              <a:ext cx="660400" cy="698500"/>
            </a:xfrm>
            <a:prstGeom prst="rect">
              <a:avLst/>
            </a:prstGeom>
          </p:spPr>
          <p:txBody>
            <a:bodyPr lIns="50800" tIns="50800" rIns="50800" bIns="50800" rtlCol="0" anchor="ctr"/>
            <a:lstStyle/>
            <a:p>
              <a:pPr algn="ctr">
                <a:lnSpc>
                  <a:spcPts val="2239"/>
                </a:lnSpc>
              </a:pPr>
              <a:endParaRPr/>
            </a:p>
          </p:txBody>
        </p:sp>
      </p:grpSp>
      <p:grpSp>
        <p:nvGrpSpPr>
          <p:cNvPr id="34" name="Group 34"/>
          <p:cNvGrpSpPr/>
          <p:nvPr/>
        </p:nvGrpSpPr>
        <p:grpSpPr>
          <a:xfrm>
            <a:off x="1927286" y="6484576"/>
            <a:ext cx="677751" cy="677751"/>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36" name="TextBox 36"/>
            <p:cNvSpPr txBox="1"/>
            <p:nvPr/>
          </p:nvSpPr>
          <p:spPr>
            <a:xfrm>
              <a:off x="76200" y="38100"/>
              <a:ext cx="660400" cy="698500"/>
            </a:xfrm>
            <a:prstGeom prst="rect">
              <a:avLst/>
            </a:prstGeom>
          </p:spPr>
          <p:txBody>
            <a:bodyPr lIns="50800" tIns="50800" rIns="50800" bIns="50800" rtlCol="0" anchor="ctr"/>
            <a:lstStyle/>
            <a:p>
              <a:pPr algn="ctr">
                <a:lnSpc>
                  <a:spcPts val="2239"/>
                </a:lnSpc>
              </a:pPr>
              <a:endParaRPr/>
            </a:p>
          </p:txBody>
        </p:sp>
      </p:grpSp>
      <p:grpSp>
        <p:nvGrpSpPr>
          <p:cNvPr id="37" name="Group 37"/>
          <p:cNvGrpSpPr/>
          <p:nvPr/>
        </p:nvGrpSpPr>
        <p:grpSpPr>
          <a:xfrm>
            <a:off x="5953135" y="7400824"/>
            <a:ext cx="677751" cy="677751"/>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39" name="TextBox 39"/>
            <p:cNvSpPr txBox="1"/>
            <p:nvPr/>
          </p:nvSpPr>
          <p:spPr>
            <a:xfrm>
              <a:off x="76200" y="38100"/>
              <a:ext cx="660400" cy="698500"/>
            </a:xfrm>
            <a:prstGeom prst="rect">
              <a:avLst/>
            </a:prstGeom>
          </p:spPr>
          <p:txBody>
            <a:bodyPr lIns="50800" tIns="50800" rIns="50800" bIns="50800" rtlCol="0" anchor="ctr"/>
            <a:lstStyle/>
            <a:p>
              <a:pPr algn="ctr">
                <a:lnSpc>
                  <a:spcPts val="2239"/>
                </a:lnSpc>
              </a:pPr>
              <a:endParaRPr/>
            </a:p>
          </p:txBody>
        </p:sp>
      </p:grpSp>
      <p:sp>
        <p:nvSpPr>
          <p:cNvPr id="40" name="TextBox 40"/>
          <p:cNvSpPr txBox="1"/>
          <p:nvPr/>
        </p:nvSpPr>
        <p:spPr>
          <a:xfrm>
            <a:off x="1927240" y="2114848"/>
            <a:ext cx="4982921" cy="830961"/>
          </a:xfrm>
          <a:prstGeom prst="rect">
            <a:avLst/>
          </a:prstGeom>
        </p:spPr>
        <p:txBody>
          <a:bodyPr lIns="0" tIns="0" rIns="0" bIns="0" rtlCol="0" anchor="t">
            <a:spAutoFit/>
          </a:bodyPr>
          <a:lstStyle/>
          <a:p>
            <a:pPr>
              <a:lnSpc>
                <a:spcPts val="6552"/>
              </a:lnSpc>
            </a:pPr>
            <a:r>
              <a:rPr lang="en-US" sz="5600">
                <a:solidFill>
                  <a:srgbClr val="000000"/>
                </a:solidFill>
                <a:latin typeface="Abril Fatface"/>
              </a:rPr>
              <a:t>Problem</a:t>
            </a:r>
          </a:p>
        </p:txBody>
      </p:sp>
      <p:sp>
        <p:nvSpPr>
          <p:cNvPr id="41" name="TextBox 41"/>
          <p:cNvSpPr txBox="1"/>
          <p:nvPr/>
        </p:nvSpPr>
        <p:spPr>
          <a:xfrm>
            <a:off x="2874528" y="3949341"/>
            <a:ext cx="2243577" cy="1353186"/>
          </a:xfrm>
          <a:prstGeom prst="rect">
            <a:avLst/>
          </a:prstGeom>
        </p:spPr>
        <p:txBody>
          <a:bodyPr lIns="0" tIns="0" rIns="0" bIns="0" rtlCol="0" anchor="t">
            <a:spAutoFit/>
          </a:bodyPr>
          <a:lstStyle/>
          <a:p>
            <a:pPr>
              <a:lnSpc>
                <a:spcPts val="3639"/>
              </a:lnSpc>
              <a:spcBef>
                <a:spcPct val="0"/>
              </a:spcBef>
            </a:pPr>
            <a:r>
              <a:rPr lang="en-US" sz="2599">
                <a:solidFill>
                  <a:srgbClr val="000000"/>
                </a:solidFill>
                <a:latin typeface="Open Sauce"/>
              </a:rPr>
              <a:t>High Risk of Parking Tickets</a:t>
            </a:r>
          </a:p>
        </p:txBody>
      </p:sp>
      <p:sp>
        <p:nvSpPr>
          <p:cNvPr id="42" name="TextBox 42"/>
          <p:cNvSpPr txBox="1"/>
          <p:nvPr/>
        </p:nvSpPr>
        <p:spPr>
          <a:xfrm>
            <a:off x="2018060" y="4163438"/>
            <a:ext cx="496110" cy="306705"/>
          </a:xfrm>
          <a:prstGeom prst="rect">
            <a:avLst/>
          </a:prstGeom>
        </p:spPr>
        <p:txBody>
          <a:bodyPr lIns="0" tIns="0" rIns="0" bIns="0" rtlCol="0" anchor="t">
            <a:spAutoFit/>
          </a:bodyPr>
          <a:lstStyle/>
          <a:p>
            <a:pPr algn="ctr">
              <a:lnSpc>
                <a:spcPts val="2519"/>
              </a:lnSpc>
              <a:spcBef>
                <a:spcPct val="0"/>
              </a:spcBef>
            </a:pPr>
            <a:r>
              <a:rPr lang="en-US" sz="1799" spc="17">
                <a:solidFill>
                  <a:srgbClr val="000000"/>
                </a:solidFill>
                <a:latin typeface="Glacial Indifference"/>
              </a:rPr>
              <a:t>01</a:t>
            </a:r>
          </a:p>
        </p:txBody>
      </p:sp>
      <p:sp>
        <p:nvSpPr>
          <p:cNvPr id="43" name="TextBox 43"/>
          <p:cNvSpPr txBox="1"/>
          <p:nvPr/>
        </p:nvSpPr>
        <p:spPr>
          <a:xfrm>
            <a:off x="6900377" y="4865589"/>
            <a:ext cx="2759402" cy="1243965"/>
          </a:xfrm>
          <a:prstGeom prst="rect">
            <a:avLst/>
          </a:prstGeom>
        </p:spPr>
        <p:txBody>
          <a:bodyPr lIns="0" tIns="0" rIns="0" bIns="0" rtlCol="0" anchor="t">
            <a:spAutoFit/>
          </a:bodyPr>
          <a:lstStyle/>
          <a:p>
            <a:pPr>
              <a:lnSpc>
                <a:spcPts val="3359"/>
              </a:lnSpc>
              <a:spcBef>
                <a:spcPct val="0"/>
              </a:spcBef>
            </a:pPr>
            <a:r>
              <a:rPr lang="en-US" sz="2400">
                <a:solidFill>
                  <a:srgbClr val="000000"/>
                </a:solidFill>
                <a:latin typeface="Open Sauce"/>
              </a:rPr>
              <a:t>Time Consumed Searching for Parking</a:t>
            </a:r>
          </a:p>
        </p:txBody>
      </p:sp>
      <p:sp>
        <p:nvSpPr>
          <p:cNvPr id="44" name="TextBox 44"/>
          <p:cNvSpPr txBox="1"/>
          <p:nvPr/>
        </p:nvSpPr>
        <p:spPr>
          <a:xfrm>
            <a:off x="6043910" y="5079686"/>
            <a:ext cx="496110" cy="306705"/>
          </a:xfrm>
          <a:prstGeom prst="rect">
            <a:avLst/>
          </a:prstGeom>
        </p:spPr>
        <p:txBody>
          <a:bodyPr lIns="0" tIns="0" rIns="0" bIns="0" rtlCol="0" anchor="t">
            <a:spAutoFit/>
          </a:bodyPr>
          <a:lstStyle/>
          <a:p>
            <a:pPr algn="ctr">
              <a:lnSpc>
                <a:spcPts val="2519"/>
              </a:lnSpc>
              <a:spcBef>
                <a:spcPct val="0"/>
              </a:spcBef>
            </a:pPr>
            <a:r>
              <a:rPr lang="en-US" sz="1799" spc="17">
                <a:solidFill>
                  <a:srgbClr val="000000"/>
                </a:solidFill>
                <a:latin typeface="Glacial Indifference"/>
              </a:rPr>
              <a:t>02</a:t>
            </a:r>
          </a:p>
        </p:txBody>
      </p:sp>
      <p:sp>
        <p:nvSpPr>
          <p:cNvPr id="45" name="TextBox 45"/>
          <p:cNvSpPr txBox="1"/>
          <p:nvPr/>
        </p:nvSpPr>
        <p:spPr>
          <a:xfrm>
            <a:off x="2874574" y="6436951"/>
            <a:ext cx="2243577" cy="1243965"/>
          </a:xfrm>
          <a:prstGeom prst="rect">
            <a:avLst/>
          </a:prstGeom>
        </p:spPr>
        <p:txBody>
          <a:bodyPr lIns="0" tIns="0" rIns="0" bIns="0" rtlCol="0" anchor="t">
            <a:spAutoFit/>
          </a:bodyPr>
          <a:lstStyle/>
          <a:p>
            <a:pPr>
              <a:lnSpc>
                <a:spcPts val="3359"/>
              </a:lnSpc>
              <a:spcBef>
                <a:spcPct val="0"/>
              </a:spcBef>
            </a:pPr>
            <a:r>
              <a:rPr lang="en-US" sz="2400">
                <a:solidFill>
                  <a:srgbClr val="000000"/>
                </a:solidFill>
                <a:latin typeface="Open Sauce"/>
              </a:rPr>
              <a:t>Cost of Parking Tickets</a:t>
            </a:r>
          </a:p>
        </p:txBody>
      </p:sp>
      <p:sp>
        <p:nvSpPr>
          <p:cNvPr id="46" name="TextBox 46"/>
          <p:cNvSpPr txBox="1"/>
          <p:nvPr/>
        </p:nvSpPr>
        <p:spPr>
          <a:xfrm>
            <a:off x="2018106" y="6651049"/>
            <a:ext cx="496110" cy="306705"/>
          </a:xfrm>
          <a:prstGeom prst="rect">
            <a:avLst/>
          </a:prstGeom>
        </p:spPr>
        <p:txBody>
          <a:bodyPr lIns="0" tIns="0" rIns="0" bIns="0" rtlCol="0" anchor="t">
            <a:spAutoFit/>
          </a:bodyPr>
          <a:lstStyle/>
          <a:p>
            <a:pPr algn="ctr">
              <a:lnSpc>
                <a:spcPts val="2519"/>
              </a:lnSpc>
              <a:spcBef>
                <a:spcPct val="0"/>
              </a:spcBef>
            </a:pPr>
            <a:r>
              <a:rPr lang="en-US" sz="1799" spc="17">
                <a:solidFill>
                  <a:srgbClr val="000000"/>
                </a:solidFill>
                <a:latin typeface="Glacial Indifference"/>
              </a:rPr>
              <a:t>03</a:t>
            </a:r>
          </a:p>
        </p:txBody>
      </p:sp>
      <p:sp>
        <p:nvSpPr>
          <p:cNvPr id="47" name="TextBox 47"/>
          <p:cNvSpPr txBox="1"/>
          <p:nvPr/>
        </p:nvSpPr>
        <p:spPr>
          <a:xfrm>
            <a:off x="6900423" y="7353199"/>
            <a:ext cx="2243577" cy="1243965"/>
          </a:xfrm>
          <a:prstGeom prst="rect">
            <a:avLst/>
          </a:prstGeom>
        </p:spPr>
        <p:txBody>
          <a:bodyPr lIns="0" tIns="0" rIns="0" bIns="0" rtlCol="0" anchor="t">
            <a:spAutoFit/>
          </a:bodyPr>
          <a:lstStyle/>
          <a:p>
            <a:pPr>
              <a:lnSpc>
                <a:spcPts val="3359"/>
              </a:lnSpc>
              <a:spcBef>
                <a:spcPct val="0"/>
              </a:spcBef>
            </a:pPr>
            <a:r>
              <a:rPr lang="en-US" sz="2400">
                <a:solidFill>
                  <a:srgbClr val="000000"/>
                </a:solidFill>
                <a:latin typeface="Open Sauce"/>
              </a:rPr>
              <a:t>Lack of Real-Time Parking Information</a:t>
            </a:r>
          </a:p>
        </p:txBody>
      </p:sp>
      <p:sp>
        <p:nvSpPr>
          <p:cNvPr id="48" name="TextBox 48"/>
          <p:cNvSpPr txBox="1"/>
          <p:nvPr/>
        </p:nvSpPr>
        <p:spPr>
          <a:xfrm>
            <a:off x="6043955" y="7567297"/>
            <a:ext cx="496110" cy="306705"/>
          </a:xfrm>
          <a:prstGeom prst="rect">
            <a:avLst/>
          </a:prstGeom>
        </p:spPr>
        <p:txBody>
          <a:bodyPr lIns="0" tIns="0" rIns="0" bIns="0" rtlCol="0" anchor="t">
            <a:spAutoFit/>
          </a:bodyPr>
          <a:lstStyle/>
          <a:p>
            <a:pPr algn="ctr">
              <a:lnSpc>
                <a:spcPts val="2519"/>
              </a:lnSpc>
              <a:spcBef>
                <a:spcPct val="0"/>
              </a:spcBef>
            </a:pPr>
            <a:r>
              <a:rPr lang="en-US" sz="1799" spc="17">
                <a:solidFill>
                  <a:srgbClr val="000000"/>
                </a:solidFill>
                <a:latin typeface="Glacial Indifference"/>
              </a:rPr>
              <a:t>04</a:t>
            </a:r>
          </a:p>
        </p:txBody>
      </p:sp>
      <p:sp>
        <p:nvSpPr>
          <p:cNvPr id="49" name="TextBox 49"/>
          <p:cNvSpPr txBox="1"/>
          <p:nvPr/>
        </p:nvSpPr>
        <p:spPr>
          <a:xfrm>
            <a:off x="1163822" y="426550"/>
            <a:ext cx="2456641" cy="521336"/>
          </a:xfrm>
          <a:prstGeom prst="rect">
            <a:avLst/>
          </a:prstGeom>
        </p:spPr>
        <p:txBody>
          <a:bodyPr lIns="0" tIns="0" rIns="0" bIns="0" rtlCol="0" anchor="t">
            <a:spAutoFit/>
          </a:bodyPr>
          <a:lstStyle/>
          <a:p>
            <a:pPr>
              <a:lnSpc>
                <a:spcPts val="4339"/>
              </a:lnSpc>
              <a:spcBef>
                <a:spcPct val="0"/>
              </a:spcBef>
            </a:pPr>
            <a:r>
              <a:rPr lang="en-US" sz="3099" spc="30">
                <a:solidFill>
                  <a:srgbClr val="000000"/>
                </a:solidFill>
                <a:latin typeface="Abril Fatface"/>
              </a:rPr>
              <a:t>Park</a:t>
            </a:r>
            <a:r>
              <a:rPr lang="en-US" sz="3099" spc="30">
                <a:solidFill>
                  <a:srgbClr val="000000"/>
                </a:solidFill>
                <a:latin typeface="Abril Fatface Italics"/>
              </a:rPr>
              <a:t>Savvy</a:t>
            </a:r>
          </a:p>
        </p:txBody>
      </p:sp>
    </p:spTree>
  </p:cSld>
  <p:clrMapOvr>
    <a:masterClrMapping/>
  </p:clrMapOvr>
  <mc:AlternateContent xmlns:mc="http://schemas.openxmlformats.org/markup-compatibility/2006" xmlns:p14="http://schemas.microsoft.com/office/powerpoint/2010/main">
    <mc:Choice Requires="p14">
      <p:transition spd="slow" p14:dur="2000" advTm="19900"/>
    </mc:Choice>
    <mc:Fallback xmlns="">
      <p:transition spd="slow" advTm="19900"/>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bg>
      <p:bgPr>
        <a:solidFill>
          <a:srgbClr val="FADFE8"/>
        </a:solidFill>
        <a:effectLst/>
      </p:bgPr>
    </p:bg>
    <p:spTree>
      <p:nvGrpSpPr>
        <p:cNvPr id="1" name=""/>
        <p:cNvGrpSpPr/>
        <p:nvPr/>
      </p:nvGrpSpPr>
      <p:grpSpPr>
        <a:xfrm>
          <a:off x="0" y="0"/>
          <a:ext cx="0" cy="0"/>
          <a:chOff x="0" y="0"/>
          <a:chExt cx="0" cy="0"/>
        </a:xfrm>
      </p:grpSpPr>
      <p:grpSp>
        <p:nvGrpSpPr>
          <p:cNvPr id="2" name="Group 2"/>
          <p:cNvGrpSpPr/>
          <p:nvPr/>
        </p:nvGrpSpPr>
        <p:grpSpPr>
          <a:xfrm>
            <a:off x="11520229" y="4470746"/>
            <a:ext cx="8252837" cy="8252837"/>
            <a:chOff x="0" y="0"/>
            <a:chExt cx="812800" cy="812800"/>
          </a:xfrm>
        </p:grpSpPr>
        <p:sp>
          <p:nvSpPr>
            <p:cNvPr id="3" name="Freeform 3"/>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10A4F"/>
            </a:solidFill>
          </p:spPr>
          <p:txBody>
            <a:bodyPr/>
            <a:lstStyle/>
            <a:p>
              <a:endParaRPr lang="en-US"/>
            </a:p>
          </p:txBody>
        </p:sp>
        <p:sp>
          <p:nvSpPr>
            <p:cNvPr id="4" name="TextBox 4"/>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5" name="Group 5"/>
          <p:cNvGrpSpPr>
            <a:grpSpLocks noChangeAspect="1"/>
          </p:cNvGrpSpPr>
          <p:nvPr/>
        </p:nvGrpSpPr>
        <p:grpSpPr>
          <a:xfrm>
            <a:off x="10543171" y="1689836"/>
            <a:ext cx="2961571" cy="5859977"/>
            <a:chOff x="0" y="0"/>
            <a:chExt cx="2620010" cy="5184140"/>
          </a:xfrm>
        </p:grpSpPr>
        <p:sp>
          <p:nvSpPr>
            <p:cNvPr id="6" name="Freeform 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5AFB9"/>
            </a:solidFill>
          </p:spPr>
          <p:txBody>
            <a:bodyPr/>
            <a:lstStyle/>
            <a:p>
              <a:endParaRPr lang="en-US"/>
            </a:p>
          </p:txBody>
        </p:sp>
        <p:sp>
          <p:nvSpPr>
            <p:cNvPr id="7" name="Freeform 7"/>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a:stretch>
                <a:fillRect t="-429" b="-429"/>
              </a:stretch>
            </a:blipFill>
          </p:spPr>
          <p:txBody>
            <a:bodyPr/>
            <a:lstStyle/>
            <a:p>
              <a:endParaRPr lang="en-US"/>
            </a:p>
          </p:txBody>
        </p:sp>
        <p:sp>
          <p:nvSpPr>
            <p:cNvPr id="8" name="Freeform 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A89CE3"/>
            </a:solidFill>
          </p:spPr>
          <p:txBody>
            <a:bodyPr/>
            <a:lstStyle/>
            <a:p>
              <a:endParaRPr lang="en-US"/>
            </a:p>
          </p:txBody>
        </p:sp>
        <p:sp>
          <p:nvSpPr>
            <p:cNvPr id="9" name="Freeform 9"/>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A89CE3"/>
            </a:solidFill>
          </p:spPr>
          <p:txBody>
            <a:bodyPr/>
            <a:lstStyle/>
            <a:p>
              <a:endParaRPr lang="en-US"/>
            </a:p>
          </p:txBody>
        </p:sp>
        <p:sp>
          <p:nvSpPr>
            <p:cNvPr id="10" name="Freeform 1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1EEFE"/>
            </a:solidFill>
          </p:spPr>
          <p:txBody>
            <a:bodyPr/>
            <a:lstStyle/>
            <a:p>
              <a:endParaRPr lang="en-US"/>
            </a:p>
          </p:txBody>
        </p:sp>
        <p:sp>
          <p:nvSpPr>
            <p:cNvPr id="11" name="Freeform 1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1EEFE"/>
            </a:solidFill>
          </p:spPr>
          <p:txBody>
            <a:bodyPr/>
            <a:lstStyle/>
            <a:p>
              <a:endParaRPr lang="en-US"/>
            </a:p>
          </p:txBody>
        </p:sp>
        <p:sp>
          <p:nvSpPr>
            <p:cNvPr id="12" name="Freeform 1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1EEFE"/>
            </a:solidFill>
          </p:spPr>
          <p:txBody>
            <a:bodyPr/>
            <a:lstStyle/>
            <a:p>
              <a:endParaRPr lang="en-US"/>
            </a:p>
          </p:txBody>
        </p:sp>
        <p:sp>
          <p:nvSpPr>
            <p:cNvPr id="13" name="Freeform 1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1EEFE"/>
            </a:solidFill>
          </p:spPr>
          <p:txBody>
            <a:bodyPr/>
            <a:lstStyle/>
            <a:p>
              <a:endParaRPr lang="en-US"/>
            </a:p>
          </p:txBody>
        </p:sp>
        <p:sp>
          <p:nvSpPr>
            <p:cNvPr id="14" name="Freeform 1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010A4F"/>
            </a:solidFill>
          </p:spPr>
          <p:txBody>
            <a:bodyPr/>
            <a:lstStyle/>
            <a:p>
              <a:endParaRPr lang="en-US"/>
            </a:p>
          </p:txBody>
        </p:sp>
      </p:grpSp>
      <p:grpSp>
        <p:nvGrpSpPr>
          <p:cNvPr id="15" name="Group 15"/>
          <p:cNvGrpSpPr>
            <a:grpSpLocks noChangeAspect="1"/>
          </p:cNvGrpSpPr>
          <p:nvPr/>
        </p:nvGrpSpPr>
        <p:grpSpPr>
          <a:xfrm>
            <a:off x="13703249" y="2737187"/>
            <a:ext cx="2961571" cy="5859977"/>
            <a:chOff x="0" y="0"/>
            <a:chExt cx="2620010" cy="5184140"/>
          </a:xfrm>
        </p:grpSpPr>
        <p:sp>
          <p:nvSpPr>
            <p:cNvPr id="16" name="Freeform 1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5AFB9"/>
            </a:solidFill>
          </p:spPr>
          <p:txBody>
            <a:bodyPr/>
            <a:lstStyle/>
            <a:p>
              <a:endParaRPr lang="en-US"/>
            </a:p>
          </p:txBody>
        </p:sp>
        <p:sp>
          <p:nvSpPr>
            <p:cNvPr id="17" name="Freeform 17"/>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4"/>
              <a:stretch>
                <a:fillRect l="-10718" r="-10718"/>
              </a:stretch>
            </a:blipFill>
          </p:spPr>
          <p:txBody>
            <a:bodyPr/>
            <a:lstStyle/>
            <a:p>
              <a:endParaRPr lang="en-US"/>
            </a:p>
          </p:txBody>
        </p:sp>
        <p:sp>
          <p:nvSpPr>
            <p:cNvPr id="18" name="Freeform 1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A89CE3"/>
            </a:solidFill>
          </p:spPr>
          <p:txBody>
            <a:bodyPr/>
            <a:lstStyle/>
            <a:p>
              <a:endParaRPr lang="en-US"/>
            </a:p>
          </p:txBody>
        </p:sp>
        <p:sp>
          <p:nvSpPr>
            <p:cNvPr id="19" name="Freeform 19"/>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A89CE3"/>
            </a:solidFill>
          </p:spPr>
          <p:txBody>
            <a:bodyPr/>
            <a:lstStyle/>
            <a:p>
              <a:endParaRPr lang="en-US"/>
            </a:p>
          </p:txBody>
        </p:sp>
        <p:sp>
          <p:nvSpPr>
            <p:cNvPr id="20" name="Freeform 2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E1EEFE"/>
            </a:solidFill>
          </p:spPr>
          <p:txBody>
            <a:bodyPr/>
            <a:lstStyle/>
            <a:p>
              <a:endParaRPr lang="en-US"/>
            </a:p>
          </p:txBody>
        </p:sp>
        <p:sp>
          <p:nvSpPr>
            <p:cNvPr id="21" name="Freeform 2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E1EEFE"/>
            </a:solidFill>
          </p:spPr>
          <p:txBody>
            <a:bodyPr/>
            <a:lstStyle/>
            <a:p>
              <a:endParaRPr lang="en-US"/>
            </a:p>
          </p:txBody>
        </p:sp>
        <p:sp>
          <p:nvSpPr>
            <p:cNvPr id="22" name="Freeform 2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E1EEFE"/>
            </a:solidFill>
          </p:spPr>
          <p:txBody>
            <a:bodyPr/>
            <a:lstStyle/>
            <a:p>
              <a:endParaRPr lang="en-US"/>
            </a:p>
          </p:txBody>
        </p:sp>
        <p:sp>
          <p:nvSpPr>
            <p:cNvPr id="23" name="Freeform 2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E1EEFE"/>
            </a:solidFill>
          </p:spPr>
          <p:txBody>
            <a:bodyPr/>
            <a:lstStyle/>
            <a:p>
              <a:endParaRPr lang="en-US"/>
            </a:p>
          </p:txBody>
        </p:sp>
        <p:sp>
          <p:nvSpPr>
            <p:cNvPr id="24" name="Freeform 2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010A4F"/>
            </a:solidFill>
          </p:spPr>
          <p:txBody>
            <a:bodyPr/>
            <a:lstStyle/>
            <a:p>
              <a:endParaRPr lang="en-US"/>
            </a:p>
          </p:txBody>
        </p:sp>
      </p:grpSp>
      <p:grpSp>
        <p:nvGrpSpPr>
          <p:cNvPr id="25" name="Group 25"/>
          <p:cNvGrpSpPr/>
          <p:nvPr/>
        </p:nvGrpSpPr>
        <p:grpSpPr>
          <a:xfrm>
            <a:off x="1642702" y="3167474"/>
            <a:ext cx="1042538" cy="47625"/>
            <a:chOff x="0" y="0"/>
            <a:chExt cx="274578" cy="12543"/>
          </a:xfrm>
        </p:grpSpPr>
        <p:sp>
          <p:nvSpPr>
            <p:cNvPr id="26" name="Freeform 26"/>
            <p:cNvSpPr/>
            <p:nvPr/>
          </p:nvSpPr>
          <p:spPr>
            <a:xfrm>
              <a:off x="0" y="0"/>
              <a:ext cx="274578" cy="12543"/>
            </a:xfrm>
            <a:custGeom>
              <a:avLst/>
              <a:gdLst/>
              <a:ahLst/>
              <a:cxnLst/>
              <a:rect l="l" t="t" r="r" b="b"/>
              <a:pathLst>
                <a:path w="274578" h="12543">
                  <a:moveTo>
                    <a:pt x="6272" y="0"/>
                  </a:moveTo>
                  <a:lnTo>
                    <a:pt x="268306" y="0"/>
                  </a:lnTo>
                  <a:cubicBezTo>
                    <a:pt x="269970" y="0"/>
                    <a:pt x="271565" y="661"/>
                    <a:pt x="272741" y="1837"/>
                  </a:cubicBezTo>
                  <a:cubicBezTo>
                    <a:pt x="273917" y="3013"/>
                    <a:pt x="274578" y="4608"/>
                    <a:pt x="274578" y="6272"/>
                  </a:cubicBezTo>
                  <a:lnTo>
                    <a:pt x="274578" y="6272"/>
                  </a:lnTo>
                  <a:cubicBezTo>
                    <a:pt x="274578" y="7935"/>
                    <a:pt x="273917" y="9530"/>
                    <a:pt x="272741" y="10706"/>
                  </a:cubicBezTo>
                  <a:cubicBezTo>
                    <a:pt x="271565" y="11882"/>
                    <a:pt x="269970" y="12543"/>
                    <a:pt x="268306" y="12543"/>
                  </a:cubicBezTo>
                  <a:lnTo>
                    <a:pt x="6272" y="12543"/>
                  </a:lnTo>
                  <a:cubicBezTo>
                    <a:pt x="4608" y="12543"/>
                    <a:pt x="3013" y="11882"/>
                    <a:pt x="1837" y="10706"/>
                  </a:cubicBezTo>
                  <a:cubicBezTo>
                    <a:pt x="661" y="9530"/>
                    <a:pt x="0" y="7935"/>
                    <a:pt x="0" y="6272"/>
                  </a:cubicBezTo>
                  <a:lnTo>
                    <a:pt x="0" y="6272"/>
                  </a:lnTo>
                  <a:cubicBezTo>
                    <a:pt x="0" y="4608"/>
                    <a:pt x="661" y="3013"/>
                    <a:pt x="1837" y="1837"/>
                  </a:cubicBezTo>
                  <a:cubicBezTo>
                    <a:pt x="3013" y="661"/>
                    <a:pt x="4608" y="0"/>
                    <a:pt x="6272" y="0"/>
                  </a:cubicBezTo>
                  <a:close/>
                </a:path>
              </a:pathLst>
            </a:custGeom>
            <a:solidFill>
              <a:srgbClr val="FFFFFF"/>
            </a:solidFill>
          </p:spPr>
          <p:txBody>
            <a:bodyPr/>
            <a:lstStyle/>
            <a:p>
              <a:endParaRPr lang="en-US"/>
            </a:p>
          </p:txBody>
        </p:sp>
        <p:sp>
          <p:nvSpPr>
            <p:cNvPr id="27" name="TextBox 27"/>
            <p:cNvSpPr txBox="1"/>
            <p:nvPr/>
          </p:nvSpPr>
          <p:spPr>
            <a:xfrm>
              <a:off x="0" y="-38100"/>
              <a:ext cx="274578" cy="50643"/>
            </a:xfrm>
            <a:prstGeom prst="rect">
              <a:avLst/>
            </a:prstGeom>
          </p:spPr>
          <p:txBody>
            <a:bodyPr lIns="50800" tIns="50800" rIns="50800" bIns="50800" rtlCol="0" anchor="ctr"/>
            <a:lstStyle/>
            <a:p>
              <a:pPr algn="ctr">
                <a:lnSpc>
                  <a:spcPts val="2659"/>
                </a:lnSpc>
              </a:pPr>
              <a:endParaRPr/>
            </a:p>
          </p:txBody>
        </p:sp>
      </p:grpSp>
      <p:grpSp>
        <p:nvGrpSpPr>
          <p:cNvPr id="28" name="Group 28"/>
          <p:cNvGrpSpPr/>
          <p:nvPr/>
        </p:nvGrpSpPr>
        <p:grpSpPr>
          <a:xfrm>
            <a:off x="1642702" y="3959635"/>
            <a:ext cx="677751" cy="677751"/>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30" name="TextBox 30"/>
            <p:cNvSpPr txBox="1"/>
            <p:nvPr/>
          </p:nvSpPr>
          <p:spPr>
            <a:xfrm>
              <a:off x="76200" y="38100"/>
              <a:ext cx="660400" cy="698500"/>
            </a:xfrm>
            <a:prstGeom prst="rect">
              <a:avLst/>
            </a:prstGeom>
          </p:spPr>
          <p:txBody>
            <a:bodyPr lIns="50800" tIns="50800" rIns="50800" bIns="50800" rtlCol="0" anchor="ctr"/>
            <a:lstStyle/>
            <a:p>
              <a:pPr algn="ctr">
                <a:lnSpc>
                  <a:spcPts val="2239"/>
                </a:lnSpc>
              </a:pPr>
              <a:endParaRPr/>
            </a:p>
          </p:txBody>
        </p:sp>
      </p:grpSp>
      <p:grpSp>
        <p:nvGrpSpPr>
          <p:cNvPr id="31" name="Group 31"/>
          <p:cNvGrpSpPr/>
          <p:nvPr/>
        </p:nvGrpSpPr>
        <p:grpSpPr>
          <a:xfrm>
            <a:off x="6420602" y="4975702"/>
            <a:ext cx="677751" cy="677751"/>
            <a:chOff x="0" y="0"/>
            <a:chExt cx="812800" cy="812800"/>
          </a:xfrm>
        </p:grpSpPr>
        <p:sp>
          <p:nvSpPr>
            <p:cNvPr id="32" name="Freeform 3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33" name="TextBox 33"/>
            <p:cNvSpPr txBox="1"/>
            <p:nvPr/>
          </p:nvSpPr>
          <p:spPr>
            <a:xfrm>
              <a:off x="76200" y="38100"/>
              <a:ext cx="660400" cy="698500"/>
            </a:xfrm>
            <a:prstGeom prst="rect">
              <a:avLst/>
            </a:prstGeom>
          </p:spPr>
          <p:txBody>
            <a:bodyPr lIns="50800" tIns="50800" rIns="50800" bIns="50800" rtlCol="0" anchor="ctr"/>
            <a:lstStyle/>
            <a:p>
              <a:pPr algn="ctr">
                <a:lnSpc>
                  <a:spcPts val="2239"/>
                </a:lnSpc>
              </a:pPr>
              <a:endParaRPr/>
            </a:p>
          </p:txBody>
        </p:sp>
      </p:grpSp>
      <p:grpSp>
        <p:nvGrpSpPr>
          <p:cNvPr id="34" name="Group 34"/>
          <p:cNvGrpSpPr/>
          <p:nvPr/>
        </p:nvGrpSpPr>
        <p:grpSpPr>
          <a:xfrm>
            <a:off x="1642702" y="6200932"/>
            <a:ext cx="677751" cy="677751"/>
            <a:chOff x="0" y="0"/>
            <a:chExt cx="812800" cy="812800"/>
          </a:xfrm>
        </p:grpSpPr>
        <p:sp>
          <p:nvSpPr>
            <p:cNvPr id="35" name="Freeform 3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36" name="TextBox 36"/>
            <p:cNvSpPr txBox="1"/>
            <p:nvPr/>
          </p:nvSpPr>
          <p:spPr>
            <a:xfrm>
              <a:off x="76200" y="38100"/>
              <a:ext cx="660400" cy="698500"/>
            </a:xfrm>
            <a:prstGeom prst="rect">
              <a:avLst/>
            </a:prstGeom>
          </p:spPr>
          <p:txBody>
            <a:bodyPr lIns="50800" tIns="50800" rIns="50800" bIns="50800" rtlCol="0" anchor="ctr"/>
            <a:lstStyle/>
            <a:p>
              <a:pPr algn="ctr">
                <a:lnSpc>
                  <a:spcPts val="2239"/>
                </a:lnSpc>
              </a:pPr>
              <a:endParaRPr/>
            </a:p>
          </p:txBody>
        </p:sp>
      </p:grpSp>
      <p:grpSp>
        <p:nvGrpSpPr>
          <p:cNvPr id="37" name="Group 37"/>
          <p:cNvGrpSpPr/>
          <p:nvPr/>
        </p:nvGrpSpPr>
        <p:grpSpPr>
          <a:xfrm>
            <a:off x="6420602" y="8508484"/>
            <a:ext cx="677751" cy="677751"/>
            <a:chOff x="0" y="0"/>
            <a:chExt cx="812800" cy="812800"/>
          </a:xfrm>
        </p:grpSpPr>
        <p:sp>
          <p:nvSpPr>
            <p:cNvPr id="38" name="Freeform 38"/>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39" name="TextBox 39"/>
            <p:cNvSpPr txBox="1"/>
            <p:nvPr/>
          </p:nvSpPr>
          <p:spPr>
            <a:xfrm>
              <a:off x="76200" y="38100"/>
              <a:ext cx="660400" cy="698500"/>
            </a:xfrm>
            <a:prstGeom prst="rect">
              <a:avLst/>
            </a:prstGeom>
          </p:spPr>
          <p:txBody>
            <a:bodyPr lIns="50800" tIns="50800" rIns="50800" bIns="50800" rtlCol="0" anchor="ctr"/>
            <a:lstStyle/>
            <a:p>
              <a:pPr algn="ctr">
                <a:lnSpc>
                  <a:spcPts val="2239"/>
                </a:lnSpc>
              </a:pPr>
              <a:endParaRPr/>
            </a:p>
          </p:txBody>
        </p:sp>
      </p:grpSp>
      <p:sp>
        <p:nvSpPr>
          <p:cNvPr id="40" name="TextBox 40"/>
          <p:cNvSpPr txBox="1"/>
          <p:nvPr/>
        </p:nvSpPr>
        <p:spPr>
          <a:xfrm>
            <a:off x="1642702" y="1507838"/>
            <a:ext cx="4982921" cy="1659636"/>
          </a:xfrm>
          <a:prstGeom prst="rect">
            <a:avLst/>
          </a:prstGeom>
        </p:spPr>
        <p:txBody>
          <a:bodyPr lIns="0" tIns="0" rIns="0" bIns="0" rtlCol="0" anchor="t">
            <a:spAutoFit/>
          </a:bodyPr>
          <a:lstStyle/>
          <a:p>
            <a:pPr>
              <a:lnSpc>
                <a:spcPts val="6552"/>
              </a:lnSpc>
            </a:pPr>
            <a:r>
              <a:rPr lang="en-US" sz="5600">
                <a:solidFill>
                  <a:srgbClr val="000000"/>
                </a:solidFill>
                <a:latin typeface="Abril Fatface"/>
              </a:rPr>
              <a:t>Application Solution</a:t>
            </a:r>
          </a:p>
        </p:txBody>
      </p:sp>
      <p:sp>
        <p:nvSpPr>
          <p:cNvPr id="41" name="TextBox 41"/>
          <p:cNvSpPr txBox="1"/>
          <p:nvPr/>
        </p:nvSpPr>
        <p:spPr>
          <a:xfrm>
            <a:off x="2589990" y="3902485"/>
            <a:ext cx="2243577" cy="1672590"/>
          </a:xfrm>
          <a:prstGeom prst="rect">
            <a:avLst/>
          </a:prstGeom>
        </p:spPr>
        <p:txBody>
          <a:bodyPr lIns="0" tIns="0" rIns="0" bIns="0" rtlCol="0" anchor="t">
            <a:spAutoFit/>
          </a:bodyPr>
          <a:lstStyle/>
          <a:p>
            <a:pPr>
              <a:lnSpc>
                <a:spcPts val="3359"/>
              </a:lnSpc>
              <a:spcBef>
                <a:spcPct val="0"/>
              </a:spcBef>
            </a:pPr>
            <a:r>
              <a:rPr lang="en-US" sz="2400">
                <a:solidFill>
                  <a:srgbClr val="000000"/>
                </a:solidFill>
                <a:latin typeface="Glacial Indifference"/>
              </a:rPr>
              <a:t> Remind you 15 minutes before the time limit to move your car.</a:t>
            </a:r>
          </a:p>
        </p:txBody>
      </p:sp>
      <p:sp>
        <p:nvSpPr>
          <p:cNvPr id="42" name="TextBox 42"/>
          <p:cNvSpPr txBox="1"/>
          <p:nvPr/>
        </p:nvSpPr>
        <p:spPr>
          <a:xfrm>
            <a:off x="1733522" y="4126107"/>
            <a:ext cx="496110" cy="306705"/>
          </a:xfrm>
          <a:prstGeom prst="rect">
            <a:avLst/>
          </a:prstGeom>
        </p:spPr>
        <p:txBody>
          <a:bodyPr lIns="0" tIns="0" rIns="0" bIns="0" rtlCol="0" anchor="t">
            <a:spAutoFit/>
          </a:bodyPr>
          <a:lstStyle/>
          <a:p>
            <a:pPr algn="ctr">
              <a:lnSpc>
                <a:spcPts val="2519"/>
              </a:lnSpc>
              <a:spcBef>
                <a:spcPct val="0"/>
              </a:spcBef>
            </a:pPr>
            <a:r>
              <a:rPr lang="en-US" sz="1799" spc="17">
                <a:solidFill>
                  <a:srgbClr val="000000"/>
                </a:solidFill>
                <a:latin typeface="Glacial Indifference"/>
              </a:rPr>
              <a:t>01</a:t>
            </a:r>
          </a:p>
        </p:txBody>
      </p:sp>
      <p:sp>
        <p:nvSpPr>
          <p:cNvPr id="43" name="TextBox 43"/>
          <p:cNvSpPr txBox="1"/>
          <p:nvPr/>
        </p:nvSpPr>
        <p:spPr>
          <a:xfrm>
            <a:off x="7367890" y="4918552"/>
            <a:ext cx="2243577" cy="2929890"/>
          </a:xfrm>
          <a:prstGeom prst="rect">
            <a:avLst/>
          </a:prstGeom>
        </p:spPr>
        <p:txBody>
          <a:bodyPr lIns="0" tIns="0" rIns="0" bIns="0" rtlCol="0" anchor="t">
            <a:spAutoFit/>
          </a:bodyPr>
          <a:lstStyle/>
          <a:p>
            <a:pPr>
              <a:lnSpc>
                <a:spcPts val="3359"/>
              </a:lnSpc>
              <a:spcBef>
                <a:spcPct val="0"/>
              </a:spcBef>
            </a:pPr>
            <a:r>
              <a:rPr lang="en-US" sz="2400">
                <a:solidFill>
                  <a:srgbClr val="000000"/>
                </a:solidFill>
                <a:latin typeface="Glacial Indifference"/>
              </a:rPr>
              <a:t>Help you find a parking spot quicker with our AI assistant that is based on the probability of available spots.</a:t>
            </a:r>
          </a:p>
        </p:txBody>
      </p:sp>
      <p:sp>
        <p:nvSpPr>
          <p:cNvPr id="44" name="TextBox 44"/>
          <p:cNvSpPr txBox="1"/>
          <p:nvPr/>
        </p:nvSpPr>
        <p:spPr>
          <a:xfrm>
            <a:off x="6511422" y="5142174"/>
            <a:ext cx="496110" cy="306705"/>
          </a:xfrm>
          <a:prstGeom prst="rect">
            <a:avLst/>
          </a:prstGeom>
        </p:spPr>
        <p:txBody>
          <a:bodyPr lIns="0" tIns="0" rIns="0" bIns="0" rtlCol="0" anchor="t">
            <a:spAutoFit/>
          </a:bodyPr>
          <a:lstStyle/>
          <a:p>
            <a:pPr algn="ctr">
              <a:lnSpc>
                <a:spcPts val="2519"/>
              </a:lnSpc>
              <a:spcBef>
                <a:spcPct val="0"/>
              </a:spcBef>
            </a:pPr>
            <a:r>
              <a:rPr lang="en-US" sz="1799" spc="17">
                <a:solidFill>
                  <a:srgbClr val="000000"/>
                </a:solidFill>
                <a:latin typeface="Glacial Indifference"/>
              </a:rPr>
              <a:t>02</a:t>
            </a:r>
          </a:p>
        </p:txBody>
      </p:sp>
      <p:sp>
        <p:nvSpPr>
          <p:cNvPr id="45" name="TextBox 45"/>
          <p:cNvSpPr txBox="1"/>
          <p:nvPr/>
        </p:nvSpPr>
        <p:spPr>
          <a:xfrm>
            <a:off x="2589990" y="6143782"/>
            <a:ext cx="3468662" cy="3348990"/>
          </a:xfrm>
          <a:prstGeom prst="rect">
            <a:avLst/>
          </a:prstGeom>
        </p:spPr>
        <p:txBody>
          <a:bodyPr lIns="0" tIns="0" rIns="0" bIns="0" rtlCol="0" anchor="t">
            <a:spAutoFit/>
          </a:bodyPr>
          <a:lstStyle/>
          <a:p>
            <a:pPr>
              <a:lnSpc>
                <a:spcPts val="3359"/>
              </a:lnSpc>
              <a:spcBef>
                <a:spcPct val="0"/>
              </a:spcBef>
            </a:pPr>
            <a:r>
              <a:rPr lang="en-US" sz="2400">
                <a:solidFill>
                  <a:srgbClr val="000000"/>
                </a:solidFill>
                <a:latin typeface="Glacial Indifference"/>
              </a:rPr>
              <a:t>PayByPhone is integrated into our app, with other functionalities such as paying or claiming to avoid your SFMTA parking tickets directly on our app. Our experts will try to get it canceled.</a:t>
            </a:r>
          </a:p>
        </p:txBody>
      </p:sp>
      <p:sp>
        <p:nvSpPr>
          <p:cNvPr id="46" name="TextBox 46"/>
          <p:cNvSpPr txBox="1"/>
          <p:nvPr/>
        </p:nvSpPr>
        <p:spPr>
          <a:xfrm>
            <a:off x="1733522" y="6367405"/>
            <a:ext cx="496110" cy="306705"/>
          </a:xfrm>
          <a:prstGeom prst="rect">
            <a:avLst/>
          </a:prstGeom>
        </p:spPr>
        <p:txBody>
          <a:bodyPr lIns="0" tIns="0" rIns="0" bIns="0" rtlCol="0" anchor="t">
            <a:spAutoFit/>
          </a:bodyPr>
          <a:lstStyle/>
          <a:p>
            <a:pPr algn="ctr">
              <a:lnSpc>
                <a:spcPts val="2519"/>
              </a:lnSpc>
              <a:spcBef>
                <a:spcPct val="0"/>
              </a:spcBef>
            </a:pPr>
            <a:r>
              <a:rPr lang="en-US" sz="1799" spc="17">
                <a:solidFill>
                  <a:srgbClr val="000000"/>
                </a:solidFill>
                <a:latin typeface="Glacial Indifference"/>
              </a:rPr>
              <a:t>03</a:t>
            </a:r>
          </a:p>
        </p:txBody>
      </p:sp>
      <p:sp>
        <p:nvSpPr>
          <p:cNvPr id="47" name="TextBox 47"/>
          <p:cNvSpPr txBox="1"/>
          <p:nvPr/>
        </p:nvSpPr>
        <p:spPr>
          <a:xfrm>
            <a:off x="7367890" y="8451334"/>
            <a:ext cx="2243577" cy="1672590"/>
          </a:xfrm>
          <a:prstGeom prst="rect">
            <a:avLst/>
          </a:prstGeom>
        </p:spPr>
        <p:txBody>
          <a:bodyPr lIns="0" tIns="0" rIns="0" bIns="0" rtlCol="0" anchor="t">
            <a:spAutoFit/>
          </a:bodyPr>
          <a:lstStyle/>
          <a:p>
            <a:pPr>
              <a:lnSpc>
                <a:spcPts val="3359"/>
              </a:lnSpc>
              <a:spcBef>
                <a:spcPct val="0"/>
              </a:spcBef>
            </a:pPr>
            <a:r>
              <a:rPr lang="en-US" sz="2400">
                <a:solidFill>
                  <a:srgbClr val="000000"/>
                </a:solidFill>
                <a:latin typeface="Glacial Indifference"/>
              </a:rPr>
              <a:t>Connect our app to CarPlay or other systems to find directions.</a:t>
            </a:r>
          </a:p>
        </p:txBody>
      </p:sp>
      <p:sp>
        <p:nvSpPr>
          <p:cNvPr id="48" name="TextBox 48"/>
          <p:cNvSpPr txBox="1"/>
          <p:nvPr/>
        </p:nvSpPr>
        <p:spPr>
          <a:xfrm>
            <a:off x="6511422" y="8674957"/>
            <a:ext cx="496110" cy="306705"/>
          </a:xfrm>
          <a:prstGeom prst="rect">
            <a:avLst/>
          </a:prstGeom>
        </p:spPr>
        <p:txBody>
          <a:bodyPr lIns="0" tIns="0" rIns="0" bIns="0" rtlCol="0" anchor="t">
            <a:spAutoFit/>
          </a:bodyPr>
          <a:lstStyle/>
          <a:p>
            <a:pPr algn="ctr">
              <a:lnSpc>
                <a:spcPts val="2519"/>
              </a:lnSpc>
              <a:spcBef>
                <a:spcPct val="0"/>
              </a:spcBef>
            </a:pPr>
            <a:r>
              <a:rPr lang="en-US" sz="1799" spc="17">
                <a:solidFill>
                  <a:srgbClr val="000000"/>
                </a:solidFill>
                <a:latin typeface="Glacial Indifference"/>
              </a:rPr>
              <a:t>04</a:t>
            </a:r>
          </a:p>
        </p:txBody>
      </p:sp>
      <p:sp>
        <p:nvSpPr>
          <p:cNvPr id="49" name="TextBox 49"/>
          <p:cNvSpPr txBox="1"/>
          <p:nvPr/>
        </p:nvSpPr>
        <p:spPr>
          <a:xfrm>
            <a:off x="1163822" y="426550"/>
            <a:ext cx="2456641" cy="521336"/>
          </a:xfrm>
          <a:prstGeom prst="rect">
            <a:avLst/>
          </a:prstGeom>
        </p:spPr>
        <p:txBody>
          <a:bodyPr lIns="0" tIns="0" rIns="0" bIns="0" rtlCol="0" anchor="t">
            <a:spAutoFit/>
          </a:bodyPr>
          <a:lstStyle/>
          <a:p>
            <a:pPr>
              <a:lnSpc>
                <a:spcPts val="4339"/>
              </a:lnSpc>
              <a:spcBef>
                <a:spcPct val="0"/>
              </a:spcBef>
            </a:pPr>
            <a:r>
              <a:rPr lang="en-US" sz="3099" spc="30">
                <a:solidFill>
                  <a:srgbClr val="000000"/>
                </a:solidFill>
                <a:latin typeface="Abril Fatface"/>
              </a:rPr>
              <a:t>Park</a:t>
            </a:r>
            <a:r>
              <a:rPr lang="en-US" sz="3099" spc="30">
                <a:solidFill>
                  <a:srgbClr val="000000"/>
                </a:solidFill>
                <a:latin typeface="Abril Fatface Italics"/>
              </a:rPr>
              <a:t>Savvy</a:t>
            </a:r>
          </a:p>
        </p:txBody>
      </p:sp>
    </p:spTree>
  </p:cSld>
  <p:clrMapOvr>
    <a:masterClrMapping/>
  </p:clrMapOvr>
  <mc:AlternateContent xmlns:mc="http://schemas.openxmlformats.org/markup-compatibility/2006" xmlns:p14="http://schemas.microsoft.com/office/powerpoint/2010/main">
    <mc:Choice Requires="p14">
      <p:transition spd="slow" p14:dur="2000" advTm="16471"/>
    </mc:Choice>
    <mc:Fallback xmlns="">
      <p:transition spd="slow" advTm="16471"/>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bg>
      <p:bgPr>
        <a:solidFill>
          <a:srgbClr val="A89CE3"/>
        </a:solidFill>
        <a:effectLst/>
      </p:bgPr>
    </p:bg>
    <p:spTree>
      <p:nvGrpSpPr>
        <p:cNvPr id="1" name=""/>
        <p:cNvGrpSpPr/>
        <p:nvPr/>
      </p:nvGrpSpPr>
      <p:grpSpPr>
        <a:xfrm>
          <a:off x="0" y="0"/>
          <a:ext cx="0" cy="0"/>
          <a:chOff x="0" y="0"/>
          <a:chExt cx="0" cy="0"/>
        </a:xfrm>
      </p:grpSpPr>
      <p:grpSp>
        <p:nvGrpSpPr>
          <p:cNvPr id="2" name="Group 2"/>
          <p:cNvGrpSpPr/>
          <p:nvPr/>
        </p:nvGrpSpPr>
        <p:grpSpPr>
          <a:xfrm>
            <a:off x="18177932" y="8597752"/>
            <a:ext cx="110068" cy="660548"/>
            <a:chOff x="0" y="0"/>
            <a:chExt cx="28989" cy="173972"/>
          </a:xfrm>
        </p:grpSpPr>
        <p:sp>
          <p:nvSpPr>
            <p:cNvPr id="3" name="Freeform 3"/>
            <p:cNvSpPr/>
            <p:nvPr/>
          </p:nvSpPr>
          <p:spPr>
            <a:xfrm>
              <a:off x="0" y="0"/>
              <a:ext cx="28989" cy="173972"/>
            </a:xfrm>
            <a:custGeom>
              <a:avLst/>
              <a:gdLst/>
              <a:ahLst/>
              <a:cxnLst/>
              <a:rect l="l" t="t" r="r" b="b"/>
              <a:pathLst>
                <a:path w="28989" h="173972">
                  <a:moveTo>
                    <a:pt x="0" y="0"/>
                  </a:moveTo>
                  <a:lnTo>
                    <a:pt x="28989" y="0"/>
                  </a:lnTo>
                  <a:lnTo>
                    <a:pt x="28989" y="173972"/>
                  </a:lnTo>
                  <a:lnTo>
                    <a:pt x="0" y="173972"/>
                  </a:lnTo>
                  <a:close/>
                </a:path>
              </a:pathLst>
            </a:custGeom>
            <a:solidFill>
              <a:srgbClr val="010A4F"/>
            </a:solidFill>
          </p:spPr>
          <p:txBody>
            <a:bodyPr/>
            <a:lstStyle/>
            <a:p>
              <a:endParaRPr lang="en-US"/>
            </a:p>
          </p:txBody>
        </p:sp>
        <p:sp>
          <p:nvSpPr>
            <p:cNvPr id="4" name="TextBox 4"/>
            <p:cNvSpPr txBox="1"/>
            <p:nvPr/>
          </p:nvSpPr>
          <p:spPr>
            <a:xfrm>
              <a:off x="0" y="-38100"/>
              <a:ext cx="28989" cy="212072"/>
            </a:xfrm>
            <a:prstGeom prst="rect">
              <a:avLst/>
            </a:prstGeom>
          </p:spPr>
          <p:txBody>
            <a:bodyPr lIns="50800" tIns="50800" rIns="50800" bIns="50800" rtlCol="0" anchor="ctr"/>
            <a:lstStyle/>
            <a:p>
              <a:pPr algn="ctr">
                <a:lnSpc>
                  <a:spcPts val="2659"/>
                </a:lnSpc>
              </a:pPr>
              <a:endParaRPr/>
            </a:p>
          </p:txBody>
        </p:sp>
      </p:grpSp>
      <p:grpSp>
        <p:nvGrpSpPr>
          <p:cNvPr id="5" name="Group 5"/>
          <p:cNvGrpSpPr>
            <a:grpSpLocks noChangeAspect="1"/>
          </p:cNvGrpSpPr>
          <p:nvPr/>
        </p:nvGrpSpPr>
        <p:grpSpPr>
          <a:xfrm>
            <a:off x="-563694" y="1661325"/>
            <a:ext cx="4658921" cy="9218475"/>
            <a:chOff x="0" y="0"/>
            <a:chExt cx="2620010" cy="5184140"/>
          </a:xfrm>
        </p:grpSpPr>
        <p:sp>
          <p:nvSpPr>
            <p:cNvPr id="6" name="Freeform 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ADFE8"/>
            </a:solidFill>
          </p:spPr>
          <p:txBody>
            <a:bodyPr/>
            <a:lstStyle/>
            <a:p>
              <a:endParaRPr lang="en-US"/>
            </a:p>
          </p:txBody>
        </p:sp>
        <p:sp>
          <p:nvSpPr>
            <p:cNvPr id="7" name="Freeform 7"/>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a:stretch>
                <a:fillRect l="-71193" r="-71193"/>
              </a:stretch>
            </a:blipFill>
          </p:spPr>
          <p:txBody>
            <a:bodyPr/>
            <a:lstStyle/>
            <a:p>
              <a:endParaRPr lang="en-US"/>
            </a:p>
          </p:txBody>
        </p:sp>
        <p:sp>
          <p:nvSpPr>
            <p:cNvPr id="8" name="Freeform 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010A4F"/>
            </a:solidFill>
          </p:spPr>
          <p:txBody>
            <a:bodyPr/>
            <a:lstStyle/>
            <a:p>
              <a:endParaRPr lang="en-US"/>
            </a:p>
          </p:txBody>
        </p:sp>
        <p:sp>
          <p:nvSpPr>
            <p:cNvPr id="9" name="Freeform 9"/>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010A4F"/>
            </a:solidFill>
          </p:spPr>
          <p:txBody>
            <a:bodyPr/>
            <a:lstStyle/>
            <a:p>
              <a:endParaRPr lang="en-US"/>
            </a:p>
          </p:txBody>
        </p:sp>
        <p:sp>
          <p:nvSpPr>
            <p:cNvPr id="10" name="Freeform 1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11" name="Freeform 1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12" name="Freeform 1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13" name="Freeform 1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14" name="Freeform 1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A89CE3"/>
            </a:solidFill>
          </p:spPr>
          <p:txBody>
            <a:bodyPr/>
            <a:lstStyle/>
            <a:p>
              <a:endParaRPr lang="en-US"/>
            </a:p>
          </p:txBody>
        </p:sp>
      </p:grpSp>
      <p:grpSp>
        <p:nvGrpSpPr>
          <p:cNvPr id="15" name="Group 15"/>
          <p:cNvGrpSpPr/>
          <p:nvPr/>
        </p:nvGrpSpPr>
        <p:grpSpPr>
          <a:xfrm>
            <a:off x="5779143" y="2833194"/>
            <a:ext cx="1042538" cy="47625"/>
            <a:chOff x="0" y="0"/>
            <a:chExt cx="274578" cy="12543"/>
          </a:xfrm>
        </p:grpSpPr>
        <p:sp>
          <p:nvSpPr>
            <p:cNvPr id="16" name="Freeform 16"/>
            <p:cNvSpPr/>
            <p:nvPr/>
          </p:nvSpPr>
          <p:spPr>
            <a:xfrm>
              <a:off x="0" y="0"/>
              <a:ext cx="274578" cy="12543"/>
            </a:xfrm>
            <a:custGeom>
              <a:avLst/>
              <a:gdLst/>
              <a:ahLst/>
              <a:cxnLst/>
              <a:rect l="l" t="t" r="r" b="b"/>
              <a:pathLst>
                <a:path w="274578" h="12543">
                  <a:moveTo>
                    <a:pt x="6272" y="0"/>
                  </a:moveTo>
                  <a:lnTo>
                    <a:pt x="268306" y="0"/>
                  </a:lnTo>
                  <a:cubicBezTo>
                    <a:pt x="269970" y="0"/>
                    <a:pt x="271565" y="661"/>
                    <a:pt x="272741" y="1837"/>
                  </a:cubicBezTo>
                  <a:cubicBezTo>
                    <a:pt x="273917" y="3013"/>
                    <a:pt x="274578" y="4608"/>
                    <a:pt x="274578" y="6272"/>
                  </a:cubicBezTo>
                  <a:lnTo>
                    <a:pt x="274578" y="6272"/>
                  </a:lnTo>
                  <a:cubicBezTo>
                    <a:pt x="274578" y="7935"/>
                    <a:pt x="273917" y="9530"/>
                    <a:pt x="272741" y="10706"/>
                  </a:cubicBezTo>
                  <a:cubicBezTo>
                    <a:pt x="271565" y="11882"/>
                    <a:pt x="269970" y="12543"/>
                    <a:pt x="268306" y="12543"/>
                  </a:cubicBezTo>
                  <a:lnTo>
                    <a:pt x="6272" y="12543"/>
                  </a:lnTo>
                  <a:cubicBezTo>
                    <a:pt x="4608" y="12543"/>
                    <a:pt x="3013" y="11882"/>
                    <a:pt x="1837" y="10706"/>
                  </a:cubicBezTo>
                  <a:cubicBezTo>
                    <a:pt x="661" y="9530"/>
                    <a:pt x="0" y="7935"/>
                    <a:pt x="0" y="6272"/>
                  </a:cubicBezTo>
                  <a:lnTo>
                    <a:pt x="0" y="6272"/>
                  </a:lnTo>
                  <a:cubicBezTo>
                    <a:pt x="0" y="4608"/>
                    <a:pt x="661" y="3013"/>
                    <a:pt x="1837" y="1837"/>
                  </a:cubicBezTo>
                  <a:cubicBezTo>
                    <a:pt x="3013" y="661"/>
                    <a:pt x="4608" y="0"/>
                    <a:pt x="6272" y="0"/>
                  </a:cubicBezTo>
                  <a:close/>
                </a:path>
              </a:pathLst>
            </a:custGeom>
            <a:solidFill>
              <a:srgbClr val="010A4F"/>
            </a:solidFill>
          </p:spPr>
          <p:txBody>
            <a:bodyPr/>
            <a:lstStyle/>
            <a:p>
              <a:endParaRPr lang="en-US"/>
            </a:p>
          </p:txBody>
        </p:sp>
        <p:sp>
          <p:nvSpPr>
            <p:cNvPr id="17" name="TextBox 17"/>
            <p:cNvSpPr txBox="1"/>
            <p:nvPr/>
          </p:nvSpPr>
          <p:spPr>
            <a:xfrm>
              <a:off x="0" y="-38100"/>
              <a:ext cx="274578" cy="50643"/>
            </a:xfrm>
            <a:prstGeom prst="rect">
              <a:avLst/>
            </a:prstGeom>
          </p:spPr>
          <p:txBody>
            <a:bodyPr lIns="50800" tIns="50800" rIns="50800" bIns="50800" rtlCol="0" anchor="ctr"/>
            <a:lstStyle/>
            <a:p>
              <a:pPr algn="ctr">
                <a:lnSpc>
                  <a:spcPts val="2659"/>
                </a:lnSpc>
              </a:pPr>
              <a:endParaRPr/>
            </a:p>
          </p:txBody>
        </p:sp>
      </p:grpSp>
      <p:sp>
        <p:nvSpPr>
          <p:cNvPr id="18" name="TextBox 18"/>
          <p:cNvSpPr txBox="1"/>
          <p:nvPr/>
        </p:nvSpPr>
        <p:spPr>
          <a:xfrm>
            <a:off x="5779143" y="1291010"/>
            <a:ext cx="6280907" cy="830961"/>
          </a:xfrm>
          <a:prstGeom prst="rect">
            <a:avLst/>
          </a:prstGeom>
        </p:spPr>
        <p:txBody>
          <a:bodyPr lIns="0" tIns="0" rIns="0" bIns="0" rtlCol="0" anchor="t">
            <a:spAutoFit/>
          </a:bodyPr>
          <a:lstStyle/>
          <a:p>
            <a:pPr>
              <a:lnSpc>
                <a:spcPts val="6552"/>
              </a:lnSpc>
            </a:pPr>
            <a:r>
              <a:rPr lang="en-US" sz="5600" dirty="0">
                <a:solidFill>
                  <a:srgbClr val="000000"/>
                </a:solidFill>
                <a:latin typeface="Abril Fatface"/>
              </a:rPr>
              <a:t>Market Validation</a:t>
            </a:r>
          </a:p>
        </p:txBody>
      </p:sp>
      <p:sp>
        <p:nvSpPr>
          <p:cNvPr id="19" name="TextBox 19"/>
          <p:cNvSpPr txBox="1"/>
          <p:nvPr/>
        </p:nvSpPr>
        <p:spPr>
          <a:xfrm>
            <a:off x="5810100" y="6816675"/>
            <a:ext cx="6633946" cy="2039020"/>
          </a:xfrm>
          <a:prstGeom prst="rect">
            <a:avLst/>
          </a:prstGeom>
        </p:spPr>
        <p:txBody>
          <a:bodyPr wrap="square" lIns="0" tIns="0" rIns="0" bIns="0" rtlCol="0" anchor="t">
            <a:spAutoFit/>
          </a:bodyPr>
          <a:lstStyle/>
          <a:p>
            <a:pPr>
              <a:lnSpc>
                <a:spcPts val="5336"/>
              </a:lnSpc>
            </a:pPr>
            <a:r>
              <a:rPr lang="en-US" sz="4560" dirty="0">
                <a:solidFill>
                  <a:srgbClr val="000000"/>
                </a:solidFill>
                <a:latin typeface="Abril Fatface"/>
              </a:rPr>
              <a:t>1.5 million tickets are issued annually in San Francisco.</a:t>
            </a:r>
          </a:p>
        </p:txBody>
      </p:sp>
      <p:sp>
        <p:nvSpPr>
          <p:cNvPr id="20" name="TextBox 20"/>
          <p:cNvSpPr txBox="1"/>
          <p:nvPr/>
        </p:nvSpPr>
        <p:spPr>
          <a:xfrm>
            <a:off x="5810100" y="3705518"/>
            <a:ext cx="4362681" cy="2027152"/>
          </a:xfrm>
          <a:prstGeom prst="rect">
            <a:avLst/>
          </a:prstGeom>
        </p:spPr>
        <p:txBody>
          <a:bodyPr lIns="0" tIns="0" rIns="0" bIns="0" rtlCol="0" anchor="t">
            <a:spAutoFit/>
          </a:bodyPr>
          <a:lstStyle/>
          <a:p>
            <a:pPr>
              <a:lnSpc>
                <a:spcPts val="5336"/>
              </a:lnSpc>
            </a:pPr>
            <a:r>
              <a:rPr lang="en-US" sz="4560" dirty="0">
                <a:solidFill>
                  <a:srgbClr val="000000"/>
                </a:solidFill>
                <a:latin typeface="Abril Fatface"/>
              </a:rPr>
              <a:t>500,000 cars registered in San Francisco </a:t>
            </a:r>
          </a:p>
        </p:txBody>
      </p:sp>
      <p:sp>
        <p:nvSpPr>
          <p:cNvPr id="21" name="TextBox 21"/>
          <p:cNvSpPr txBox="1"/>
          <p:nvPr/>
        </p:nvSpPr>
        <p:spPr>
          <a:xfrm>
            <a:off x="1163822" y="426550"/>
            <a:ext cx="2456641" cy="521336"/>
          </a:xfrm>
          <a:prstGeom prst="rect">
            <a:avLst/>
          </a:prstGeom>
        </p:spPr>
        <p:txBody>
          <a:bodyPr lIns="0" tIns="0" rIns="0" bIns="0" rtlCol="0" anchor="t">
            <a:spAutoFit/>
          </a:bodyPr>
          <a:lstStyle/>
          <a:p>
            <a:pPr>
              <a:lnSpc>
                <a:spcPts val="4339"/>
              </a:lnSpc>
              <a:spcBef>
                <a:spcPct val="0"/>
              </a:spcBef>
            </a:pPr>
            <a:r>
              <a:rPr lang="en-US" sz="3099" spc="30">
                <a:solidFill>
                  <a:srgbClr val="000000"/>
                </a:solidFill>
                <a:latin typeface="Abril Fatface"/>
              </a:rPr>
              <a:t>Park</a:t>
            </a:r>
            <a:r>
              <a:rPr lang="en-US" sz="3099" spc="30">
                <a:solidFill>
                  <a:srgbClr val="000000"/>
                </a:solidFill>
                <a:latin typeface="Abril Fatface Italics"/>
              </a:rPr>
              <a:t>Savvy</a:t>
            </a:r>
          </a:p>
        </p:txBody>
      </p:sp>
    </p:spTree>
  </p:cSld>
  <p:clrMapOvr>
    <a:masterClrMapping/>
  </p:clrMapOvr>
  <mc:AlternateContent xmlns:mc="http://schemas.openxmlformats.org/markup-compatibility/2006" xmlns:p14="http://schemas.microsoft.com/office/powerpoint/2010/main">
    <mc:Choice Requires="p14">
      <p:transition spd="slow" p14:dur="2000" advTm="19882"/>
    </mc:Choice>
    <mc:Fallback xmlns="">
      <p:transition spd="slow" advTm="19882"/>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bg>
      <p:bgPr>
        <a:solidFill>
          <a:srgbClr val="FADFE8"/>
        </a:solidFill>
        <a:effectLst/>
      </p:bgPr>
    </p:bg>
    <p:spTree>
      <p:nvGrpSpPr>
        <p:cNvPr id="1" name=""/>
        <p:cNvGrpSpPr/>
        <p:nvPr/>
      </p:nvGrpSpPr>
      <p:grpSpPr>
        <a:xfrm>
          <a:off x="0" y="0"/>
          <a:ext cx="0" cy="0"/>
          <a:chOff x="0" y="0"/>
          <a:chExt cx="0" cy="0"/>
        </a:xfrm>
      </p:grpSpPr>
      <p:grpSp>
        <p:nvGrpSpPr>
          <p:cNvPr id="2" name="Group 2"/>
          <p:cNvGrpSpPr/>
          <p:nvPr/>
        </p:nvGrpSpPr>
        <p:grpSpPr>
          <a:xfrm>
            <a:off x="18177932" y="8597752"/>
            <a:ext cx="110068" cy="660548"/>
            <a:chOff x="0" y="0"/>
            <a:chExt cx="28989" cy="173972"/>
          </a:xfrm>
        </p:grpSpPr>
        <p:sp>
          <p:nvSpPr>
            <p:cNvPr id="3" name="Freeform 3"/>
            <p:cNvSpPr/>
            <p:nvPr/>
          </p:nvSpPr>
          <p:spPr>
            <a:xfrm>
              <a:off x="0" y="0"/>
              <a:ext cx="28989" cy="173972"/>
            </a:xfrm>
            <a:custGeom>
              <a:avLst/>
              <a:gdLst/>
              <a:ahLst/>
              <a:cxnLst/>
              <a:rect l="l" t="t" r="r" b="b"/>
              <a:pathLst>
                <a:path w="28989" h="173972">
                  <a:moveTo>
                    <a:pt x="0" y="0"/>
                  </a:moveTo>
                  <a:lnTo>
                    <a:pt x="28989" y="0"/>
                  </a:lnTo>
                  <a:lnTo>
                    <a:pt x="28989" y="173972"/>
                  </a:lnTo>
                  <a:lnTo>
                    <a:pt x="0" y="173972"/>
                  </a:lnTo>
                  <a:close/>
                </a:path>
              </a:pathLst>
            </a:custGeom>
            <a:solidFill>
              <a:srgbClr val="010A4F"/>
            </a:solidFill>
          </p:spPr>
          <p:txBody>
            <a:bodyPr/>
            <a:lstStyle/>
            <a:p>
              <a:endParaRPr lang="en-US"/>
            </a:p>
          </p:txBody>
        </p:sp>
        <p:sp>
          <p:nvSpPr>
            <p:cNvPr id="4" name="TextBox 4"/>
            <p:cNvSpPr txBox="1"/>
            <p:nvPr/>
          </p:nvSpPr>
          <p:spPr>
            <a:xfrm>
              <a:off x="0" y="-38100"/>
              <a:ext cx="28989" cy="212072"/>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7446726" y="3063431"/>
            <a:ext cx="1042538" cy="47625"/>
            <a:chOff x="0" y="0"/>
            <a:chExt cx="274578" cy="12543"/>
          </a:xfrm>
        </p:grpSpPr>
        <p:sp>
          <p:nvSpPr>
            <p:cNvPr id="6" name="Freeform 6"/>
            <p:cNvSpPr/>
            <p:nvPr/>
          </p:nvSpPr>
          <p:spPr>
            <a:xfrm>
              <a:off x="0" y="0"/>
              <a:ext cx="274578" cy="12543"/>
            </a:xfrm>
            <a:custGeom>
              <a:avLst/>
              <a:gdLst/>
              <a:ahLst/>
              <a:cxnLst/>
              <a:rect l="l" t="t" r="r" b="b"/>
              <a:pathLst>
                <a:path w="274578" h="12543">
                  <a:moveTo>
                    <a:pt x="6272" y="0"/>
                  </a:moveTo>
                  <a:lnTo>
                    <a:pt x="268306" y="0"/>
                  </a:lnTo>
                  <a:cubicBezTo>
                    <a:pt x="269970" y="0"/>
                    <a:pt x="271565" y="661"/>
                    <a:pt x="272741" y="1837"/>
                  </a:cubicBezTo>
                  <a:cubicBezTo>
                    <a:pt x="273917" y="3013"/>
                    <a:pt x="274578" y="4608"/>
                    <a:pt x="274578" y="6272"/>
                  </a:cubicBezTo>
                  <a:lnTo>
                    <a:pt x="274578" y="6272"/>
                  </a:lnTo>
                  <a:cubicBezTo>
                    <a:pt x="274578" y="7935"/>
                    <a:pt x="273917" y="9530"/>
                    <a:pt x="272741" y="10706"/>
                  </a:cubicBezTo>
                  <a:cubicBezTo>
                    <a:pt x="271565" y="11882"/>
                    <a:pt x="269970" y="12543"/>
                    <a:pt x="268306" y="12543"/>
                  </a:cubicBezTo>
                  <a:lnTo>
                    <a:pt x="6272" y="12543"/>
                  </a:lnTo>
                  <a:cubicBezTo>
                    <a:pt x="4608" y="12543"/>
                    <a:pt x="3013" y="11882"/>
                    <a:pt x="1837" y="10706"/>
                  </a:cubicBezTo>
                  <a:cubicBezTo>
                    <a:pt x="661" y="9530"/>
                    <a:pt x="0" y="7935"/>
                    <a:pt x="0" y="6272"/>
                  </a:cubicBezTo>
                  <a:lnTo>
                    <a:pt x="0" y="6272"/>
                  </a:lnTo>
                  <a:cubicBezTo>
                    <a:pt x="0" y="4608"/>
                    <a:pt x="661" y="3013"/>
                    <a:pt x="1837" y="1837"/>
                  </a:cubicBezTo>
                  <a:cubicBezTo>
                    <a:pt x="3013" y="661"/>
                    <a:pt x="4608" y="0"/>
                    <a:pt x="6272" y="0"/>
                  </a:cubicBezTo>
                  <a:close/>
                </a:path>
              </a:pathLst>
            </a:custGeom>
            <a:solidFill>
              <a:srgbClr val="010A4F"/>
            </a:solidFill>
          </p:spPr>
          <p:txBody>
            <a:bodyPr/>
            <a:lstStyle/>
            <a:p>
              <a:endParaRPr lang="en-US"/>
            </a:p>
          </p:txBody>
        </p:sp>
        <p:sp>
          <p:nvSpPr>
            <p:cNvPr id="7" name="TextBox 7"/>
            <p:cNvSpPr txBox="1"/>
            <p:nvPr/>
          </p:nvSpPr>
          <p:spPr>
            <a:xfrm>
              <a:off x="0" y="-38100"/>
              <a:ext cx="274578" cy="50643"/>
            </a:xfrm>
            <a:prstGeom prst="rect">
              <a:avLst/>
            </a:prstGeom>
          </p:spPr>
          <p:txBody>
            <a:bodyPr lIns="50800" tIns="50800" rIns="50800" bIns="50800" rtlCol="0" anchor="ctr"/>
            <a:lstStyle/>
            <a:p>
              <a:pPr algn="ctr">
                <a:lnSpc>
                  <a:spcPts val="2659"/>
                </a:lnSpc>
              </a:pPr>
              <a:endParaRPr/>
            </a:p>
          </p:txBody>
        </p:sp>
      </p:grpSp>
      <p:grpSp>
        <p:nvGrpSpPr>
          <p:cNvPr id="8" name="Group 8"/>
          <p:cNvGrpSpPr/>
          <p:nvPr/>
        </p:nvGrpSpPr>
        <p:grpSpPr>
          <a:xfrm>
            <a:off x="1799572" y="5511652"/>
            <a:ext cx="3086100" cy="3086100"/>
            <a:chOff x="0" y="0"/>
            <a:chExt cx="812800" cy="812800"/>
          </a:xfrm>
        </p:grpSpPr>
        <p:sp>
          <p:nvSpPr>
            <p:cNvPr id="9" name="Freeform 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F7A2B"/>
            </a:solidFill>
          </p:spPr>
          <p:txBody>
            <a:bodyPr/>
            <a:lstStyle/>
            <a:p>
              <a:endParaRPr lang="en-US"/>
            </a:p>
          </p:txBody>
        </p:sp>
        <p:sp>
          <p:nvSpPr>
            <p:cNvPr id="10" name="TextBox 10"/>
            <p:cNvSpPr txBox="1"/>
            <p:nvPr/>
          </p:nvSpPr>
          <p:spPr>
            <a:xfrm>
              <a:off x="76200" y="38100"/>
              <a:ext cx="660400" cy="698500"/>
            </a:xfrm>
            <a:prstGeom prst="rect">
              <a:avLst/>
            </a:prstGeom>
          </p:spPr>
          <p:txBody>
            <a:bodyPr lIns="50800" tIns="50800" rIns="50800" bIns="50800" rtlCol="0" anchor="ctr"/>
            <a:lstStyle/>
            <a:p>
              <a:pPr algn="ctr">
                <a:lnSpc>
                  <a:spcPts val="2659"/>
                </a:lnSpc>
              </a:pPr>
              <a:r>
                <a:rPr lang="en-US" sz="1899">
                  <a:solidFill>
                    <a:srgbClr val="000000"/>
                  </a:solidFill>
                  <a:latin typeface="Glacial Indifference"/>
                </a:rPr>
                <a:t>515,775 vehicles registerd in San Francisco </a:t>
              </a:r>
            </a:p>
          </p:txBody>
        </p:sp>
      </p:grpSp>
      <p:grpSp>
        <p:nvGrpSpPr>
          <p:cNvPr id="11" name="Group 11"/>
          <p:cNvGrpSpPr/>
          <p:nvPr/>
        </p:nvGrpSpPr>
        <p:grpSpPr>
          <a:xfrm>
            <a:off x="12293477" y="3543040"/>
            <a:ext cx="5054712" cy="5054712"/>
            <a:chOff x="0" y="0"/>
            <a:chExt cx="812800" cy="812800"/>
          </a:xfrm>
        </p:grpSpPr>
        <p:sp>
          <p:nvSpPr>
            <p:cNvPr id="12" name="Freeform 12"/>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F7A2B"/>
            </a:solidFill>
          </p:spPr>
          <p:txBody>
            <a:bodyPr/>
            <a:lstStyle/>
            <a:p>
              <a:endParaRPr lang="en-US"/>
            </a:p>
          </p:txBody>
        </p:sp>
        <p:sp>
          <p:nvSpPr>
            <p:cNvPr id="13" name="TextBox 13"/>
            <p:cNvSpPr txBox="1"/>
            <p:nvPr/>
          </p:nvSpPr>
          <p:spPr>
            <a:xfrm>
              <a:off x="76200" y="38100"/>
              <a:ext cx="660400" cy="698500"/>
            </a:xfrm>
            <a:prstGeom prst="rect">
              <a:avLst/>
            </a:prstGeom>
          </p:spPr>
          <p:txBody>
            <a:bodyPr lIns="50800" tIns="50800" rIns="50800" bIns="50800" rtlCol="0" anchor="ctr"/>
            <a:lstStyle/>
            <a:p>
              <a:pPr algn="ctr">
                <a:lnSpc>
                  <a:spcPts val="2659"/>
                </a:lnSpc>
              </a:pPr>
              <a:r>
                <a:rPr lang="en-US" sz="1899">
                  <a:solidFill>
                    <a:srgbClr val="000000"/>
                  </a:solidFill>
                  <a:latin typeface="Glacial Indifference"/>
                </a:rPr>
                <a:t>Approximately 31,300,000 vehicles registered across the 10 biggest cities in the  U.S.</a:t>
              </a:r>
            </a:p>
            <a:p>
              <a:pPr algn="ctr">
                <a:lnSpc>
                  <a:spcPts val="2659"/>
                </a:lnSpc>
              </a:pPr>
              <a:endParaRPr lang="en-US" sz="1899">
                <a:solidFill>
                  <a:srgbClr val="000000"/>
                </a:solidFill>
                <a:latin typeface="Glacial Indifference"/>
              </a:endParaRPr>
            </a:p>
          </p:txBody>
        </p:sp>
      </p:grpSp>
      <p:grpSp>
        <p:nvGrpSpPr>
          <p:cNvPr id="14" name="Group 14"/>
          <p:cNvGrpSpPr/>
          <p:nvPr/>
        </p:nvGrpSpPr>
        <p:grpSpPr>
          <a:xfrm>
            <a:off x="6572451" y="4563504"/>
            <a:ext cx="4034248" cy="4034248"/>
            <a:chOff x="0" y="0"/>
            <a:chExt cx="812800" cy="812800"/>
          </a:xfrm>
        </p:grpSpPr>
        <p:sp>
          <p:nvSpPr>
            <p:cNvPr id="15" name="Freeform 1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CF7A2B"/>
            </a:solidFill>
          </p:spPr>
          <p:txBody>
            <a:bodyPr/>
            <a:lstStyle/>
            <a:p>
              <a:endParaRPr lang="en-US"/>
            </a:p>
          </p:txBody>
        </p:sp>
        <p:sp>
          <p:nvSpPr>
            <p:cNvPr id="16" name="TextBox 16"/>
            <p:cNvSpPr txBox="1"/>
            <p:nvPr/>
          </p:nvSpPr>
          <p:spPr>
            <a:xfrm>
              <a:off x="76200" y="38100"/>
              <a:ext cx="660400" cy="698500"/>
            </a:xfrm>
            <a:prstGeom prst="rect">
              <a:avLst/>
            </a:prstGeom>
          </p:spPr>
          <p:txBody>
            <a:bodyPr lIns="50800" tIns="50800" rIns="50800" bIns="50800" rtlCol="0" anchor="ctr"/>
            <a:lstStyle/>
            <a:p>
              <a:pPr algn="ctr">
                <a:lnSpc>
                  <a:spcPts val="2659"/>
                </a:lnSpc>
              </a:pPr>
              <a:r>
                <a:rPr lang="en-US" sz="1899">
                  <a:solidFill>
                    <a:srgbClr val="000000"/>
                  </a:solidFill>
                  <a:latin typeface="Glacial Indifference"/>
                </a:rPr>
                <a:t>Approximately 5,859,928 vehicles registered across the Bay Area counties</a:t>
              </a:r>
            </a:p>
          </p:txBody>
        </p:sp>
      </p:grpSp>
      <p:sp>
        <p:nvSpPr>
          <p:cNvPr id="17" name="TextBox 17"/>
          <p:cNvSpPr txBox="1"/>
          <p:nvPr/>
        </p:nvSpPr>
        <p:spPr>
          <a:xfrm>
            <a:off x="7446726" y="2210829"/>
            <a:ext cx="6280907" cy="830961"/>
          </a:xfrm>
          <a:prstGeom prst="rect">
            <a:avLst/>
          </a:prstGeom>
        </p:spPr>
        <p:txBody>
          <a:bodyPr lIns="0" tIns="0" rIns="0" bIns="0" rtlCol="0" anchor="t">
            <a:spAutoFit/>
          </a:bodyPr>
          <a:lstStyle/>
          <a:p>
            <a:pPr>
              <a:lnSpc>
                <a:spcPts val="6552"/>
              </a:lnSpc>
            </a:pPr>
            <a:r>
              <a:rPr lang="en-US" sz="5600">
                <a:solidFill>
                  <a:srgbClr val="000000"/>
                </a:solidFill>
                <a:latin typeface="Abril Fatface"/>
              </a:rPr>
              <a:t>Market size</a:t>
            </a:r>
          </a:p>
        </p:txBody>
      </p:sp>
      <p:sp>
        <p:nvSpPr>
          <p:cNvPr id="18" name="TextBox 18"/>
          <p:cNvSpPr txBox="1"/>
          <p:nvPr/>
        </p:nvSpPr>
        <p:spPr>
          <a:xfrm>
            <a:off x="1163822" y="426550"/>
            <a:ext cx="2456641" cy="521336"/>
          </a:xfrm>
          <a:prstGeom prst="rect">
            <a:avLst/>
          </a:prstGeom>
        </p:spPr>
        <p:txBody>
          <a:bodyPr lIns="0" tIns="0" rIns="0" bIns="0" rtlCol="0" anchor="t">
            <a:spAutoFit/>
          </a:bodyPr>
          <a:lstStyle/>
          <a:p>
            <a:pPr>
              <a:lnSpc>
                <a:spcPts val="4339"/>
              </a:lnSpc>
              <a:spcBef>
                <a:spcPct val="0"/>
              </a:spcBef>
            </a:pPr>
            <a:r>
              <a:rPr lang="en-US" sz="3099" spc="30">
                <a:solidFill>
                  <a:srgbClr val="000000"/>
                </a:solidFill>
                <a:latin typeface="Abril Fatface"/>
              </a:rPr>
              <a:t>Park</a:t>
            </a:r>
            <a:r>
              <a:rPr lang="en-US" sz="3099" spc="30">
                <a:solidFill>
                  <a:srgbClr val="000000"/>
                </a:solidFill>
                <a:latin typeface="Abril Fatface Italics"/>
              </a:rPr>
              <a:t>Savvy</a:t>
            </a:r>
          </a:p>
        </p:txBody>
      </p:sp>
      <p:sp>
        <p:nvSpPr>
          <p:cNvPr id="19" name="TextBox 19"/>
          <p:cNvSpPr txBox="1"/>
          <p:nvPr/>
        </p:nvSpPr>
        <p:spPr>
          <a:xfrm>
            <a:off x="12688326" y="8926637"/>
            <a:ext cx="4265014" cy="663327"/>
          </a:xfrm>
          <a:prstGeom prst="rect">
            <a:avLst/>
          </a:prstGeom>
        </p:spPr>
        <p:txBody>
          <a:bodyPr lIns="0" tIns="0" rIns="0" bIns="0" rtlCol="0" anchor="t">
            <a:spAutoFit/>
          </a:bodyPr>
          <a:lstStyle/>
          <a:p>
            <a:pPr>
              <a:lnSpc>
                <a:spcPts val="1733"/>
              </a:lnSpc>
            </a:pPr>
            <a:r>
              <a:rPr lang="en-US" sz="1481">
                <a:solidFill>
                  <a:srgbClr val="000000"/>
                </a:solidFill>
                <a:latin typeface="Abril Fatface"/>
              </a:rPr>
              <a:t>Los Angeles, New York City, Chicago, Houston, Phoenix, Philadelphia, San Antonio, Dallas and the Bay Area</a:t>
            </a:r>
          </a:p>
        </p:txBody>
      </p:sp>
      <p:sp>
        <p:nvSpPr>
          <p:cNvPr id="20" name="TextBox 20"/>
          <p:cNvSpPr txBox="1"/>
          <p:nvPr/>
        </p:nvSpPr>
        <p:spPr>
          <a:xfrm>
            <a:off x="3008966" y="4891376"/>
            <a:ext cx="667313" cy="252124"/>
          </a:xfrm>
          <a:prstGeom prst="rect">
            <a:avLst/>
          </a:prstGeom>
        </p:spPr>
        <p:txBody>
          <a:bodyPr lIns="0" tIns="0" rIns="0" bIns="0" rtlCol="0" anchor="t">
            <a:spAutoFit/>
          </a:bodyPr>
          <a:lstStyle/>
          <a:p>
            <a:pPr>
              <a:lnSpc>
                <a:spcPts val="2016"/>
              </a:lnSpc>
            </a:pPr>
            <a:r>
              <a:rPr lang="en-US" sz="1723">
                <a:solidFill>
                  <a:srgbClr val="000000"/>
                </a:solidFill>
                <a:latin typeface="Abril Fatface"/>
              </a:rPr>
              <a:t>Today</a:t>
            </a:r>
          </a:p>
        </p:txBody>
      </p:sp>
      <p:sp>
        <p:nvSpPr>
          <p:cNvPr id="21" name="TextBox 21"/>
          <p:cNvSpPr txBox="1"/>
          <p:nvPr/>
        </p:nvSpPr>
        <p:spPr>
          <a:xfrm>
            <a:off x="7982723" y="3967066"/>
            <a:ext cx="1213703" cy="252124"/>
          </a:xfrm>
          <a:prstGeom prst="rect">
            <a:avLst/>
          </a:prstGeom>
        </p:spPr>
        <p:txBody>
          <a:bodyPr lIns="0" tIns="0" rIns="0" bIns="0" rtlCol="0" anchor="t">
            <a:spAutoFit/>
          </a:bodyPr>
          <a:lstStyle/>
          <a:p>
            <a:pPr>
              <a:lnSpc>
                <a:spcPts val="2016"/>
              </a:lnSpc>
            </a:pPr>
            <a:r>
              <a:rPr lang="en-US" sz="1723">
                <a:solidFill>
                  <a:srgbClr val="000000"/>
                </a:solidFill>
                <a:latin typeface="Abril Fatface"/>
              </a:rPr>
              <a:t>Tomorrow</a:t>
            </a:r>
          </a:p>
        </p:txBody>
      </p:sp>
      <p:sp>
        <p:nvSpPr>
          <p:cNvPr id="22" name="TextBox 22"/>
          <p:cNvSpPr txBox="1"/>
          <p:nvPr/>
        </p:nvSpPr>
        <p:spPr>
          <a:xfrm>
            <a:off x="14310403" y="2965944"/>
            <a:ext cx="1020859" cy="252124"/>
          </a:xfrm>
          <a:prstGeom prst="rect">
            <a:avLst/>
          </a:prstGeom>
        </p:spPr>
        <p:txBody>
          <a:bodyPr lIns="0" tIns="0" rIns="0" bIns="0" rtlCol="0" anchor="t">
            <a:spAutoFit/>
          </a:bodyPr>
          <a:lstStyle/>
          <a:p>
            <a:pPr>
              <a:lnSpc>
                <a:spcPts val="2016"/>
              </a:lnSpc>
            </a:pPr>
            <a:r>
              <a:rPr lang="en-US" sz="1723">
                <a:solidFill>
                  <a:srgbClr val="000000"/>
                </a:solidFill>
                <a:latin typeface="Abril Fatface"/>
              </a:rPr>
              <a:t>Next year</a:t>
            </a:r>
          </a:p>
        </p:txBody>
      </p:sp>
    </p:spTree>
  </p:cSld>
  <p:clrMapOvr>
    <a:masterClrMapping/>
  </p:clrMapOvr>
  <mc:AlternateContent xmlns:mc="http://schemas.openxmlformats.org/markup-compatibility/2006" xmlns:p14="http://schemas.microsoft.com/office/powerpoint/2010/main">
    <mc:Choice Requires="p14">
      <p:transition spd="slow" p14:dur="2000" advTm="18448"/>
    </mc:Choice>
    <mc:Fallback xmlns="">
      <p:transition spd="slow" advTm="18448"/>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32651" y="5669009"/>
            <a:ext cx="18320651" cy="4953000"/>
            <a:chOff x="0" y="0"/>
            <a:chExt cx="4825192" cy="1304494"/>
          </a:xfrm>
        </p:grpSpPr>
        <p:sp>
          <p:nvSpPr>
            <p:cNvPr id="3" name="Freeform 3"/>
            <p:cNvSpPr/>
            <p:nvPr/>
          </p:nvSpPr>
          <p:spPr>
            <a:xfrm>
              <a:off x="0" y="0"/>
              <a:ext cx="4825192" cy="1304494"/>
            </a:xfrm>
            <a:custGeom>
              <a:avLst/>
              <a:gdLst/>
              <a:ahLst/>
              <a:cxnLst/>
              <a:rect l="l" t="t" r="r" b="b"/>
              <a:pathLst>
                <a:path w="4825192" h="1304494">
                  <a:moveTo>
                    <a:pt x="0" y="0"/>
                  </a:moveTo>
                  <a:lnTo>
                    <a:pt x="4825192" y="0"/>
                  </a:lnTo>
                  <a:lnTo>
                    <a:pt x="4825192" y="1304494"/>
                  </a:lnTo>
                  <a:lnTo>
                    <a:pt x="0" y="1304494"/>
                  </a:lnTo>
                  <a:close/>
                </a:path>
              </a:pathLst>
            </a:custGeom>
            <a:solidFill>
              <a:srgbClr val="010A4F"/>
            </a:solidFill>
          </p:spPr>
          <p:txBody>
            <a:bodyPr/>
            <a:lstStyle/>
            <a:p>
              <a:endParaRPr lang="en-US"/>
            </a:p>
          </p:txBody>
        </p:sp>
        <p:sp>
          <p:nvSpPr>
            <p:cNvPr id="4" name="TextBox 4"/>
            <p:cNvSpPr txBox="1"/>
            <p:nvPr/>
          </p:nvSpPr>
          <p:spPr>
            <a:xfrm>
              <a:off x="0" y="-38100"/>
              <a:ext cx="4825192" cy="1342594"/>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18177932" y="8597752"/>
            <a:ext cx="110068" cy="660548"/>
            <a:chOff x="0" y="0"/>
            <a:chExt cx="28989" cy="173972"/>
          </a:xfrm>
        </p:grpSpPr>
        <p:sp>
          <p:nvSpPr>
            <p:cNvPr id="6" name="Freeform 6"/>
            <p:cNvSpPr/>
            <p:nvPr/>
          </p:nvSpPr>
          <p:spPr>
            <a:xfrm>
              <a:off x="0" y="0"/>
              <a:ext cx="28989" cy="173972"/>
            </a:xfrm>
            <a:custGeom>
              <a:avLst/>
              <a:gdLst/>
              <a:ahLst/>
              <a:cxnLst/>
              <a:rect l="l" t="t" r="r" b="b"/>
              <a:pathLst>
                <a:path w="28989" h="173972">
                  <a:moveTo>
                    <a:pt x="0" y="0"/>
                  </a:moveTo>
                  <a:lnTo>
                    <a:pt x="28989" y="0"/>
                  </a:lnTo>
                  <a:lnTo>
                    <a:pt x="28989" y="173972"/>
                  </a:lnTo>
                  <a:lnTo>
                    <a:pt x="0" y="173972"/>
                  </a:lnTo>
                  <a:close/>
                </a:path>
              </a:pathLst>
            </a:custGeom>
            <a:solidFill>
              <a:srgbClr val="E1EEFE"/>
            </a:solidFill>
          </p:spPr>
          <p:txBody>
            <a:bodyPr/>
            <a:lstStyle/>
            <a:p>
              <a:endParaRPr lang="en-US"/>
            </a:p>
          </p:txBody>
        </p:sp>
        <p:sp>
          <p:nvSpPr>
            <p:cNvPr id="7" name="TextBox 7"/>
            <p:cNvSpPr txBox="1"/>
            <p:nvPr/>
          </p:nvSpPr>
          <p:spPr>
            <a:xfrm>
              <a:off x="0" y="-38100"/>
              <a:ext cx="28989" cy="212072"/>
            </a:xfrm>
            <a:prstGeom prst="rect">
              <a:avLst/>
            </a:prstGeom>
          </p:spPr>
          <p:txBody>
            <a:bodyPr lIns="50800" tIns="50800" rIns="50800" bIns="50800" rtlCol="0" anchor="ctr"/>
            <a:lstStyle/>
            <a:p>
              <a:pPr algn="ctr">
                <a:lnSpc>
                  <a:spcPts val="2659"/>
                </a:lnSpc>
              </a:pPr>
              <a:endParaRPr/>
            </a:p>
          </p:txBody>
        </p:sp>
      </p:grpSp>
      <p:grpSp>
        <p:nvGrpSpPr>
          <p:cNvPr id="8" name="Group 8"/>
          <p:cNvGrpSpPr>
            <a:grpSpLocks noChangeAspect="1"/>
          </p:cNvGrpSpPr>
          <p:nvPr/>
        </p:nvGrpSpPr>
        <p:grpSpPr>
          <a:xfrm>
            <a:off x="-32651" y="3411576"/>
            <a:ext cx="2854213" cy="5647552"/>
            <a:chOff x="0" y="0"/>
            <a:chExt cx="2620010" cy="5184140"/>
          </a:xfrm>
        </p:grpSpPr>
        <p:sp>
          <p:nvSpPr>
            <p:cNvPr id="9" name="Freeform 9"/>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5AFB9"/>
            </a:solidFill>
          </p:spPr>
          <p:txBody>
            <a:bodyPr/>
            <a:lstStyle/>
            <a:p>
              <a:endParaRPr lang="en-US"/>
            </a:p>
          </p:txBody>
        </p:sp>
        <p:sp>
          <p:nvSpPr>
            <p:cNvPr id="10" name="Freeform 10"/>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a:stretch>
                <a:fillRect l="-110" r="-110"/>
              </a:stretch>
            </a:blipFill>
          </p:spPr>
          <p:txBody>
            <a:bodyPr/>
            <a:lstStyle/>
            <a:p>
              <a:endParaRPr lang="en-US"/>
            </a:p>
          </p:txBody>
        </p:sp>
        <p:sp>
          <p:nvSpPr>
            <p:cNvPr id="11" name="Freeform 11"/>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A89CE3"/>
            </a:solidFill>
          </p:spPr>
          <p:txBody>
            <a:bodyPr/>
            <a:lstStyle/>
            <a:p>
              <a:endParaRPr lang="en-US"/>
            </a:p>
          </p:txBody>
        </p:sp>
        <p:sp>
          <p:nvSpPr>
            <p:cNvPr id="12" name="Freeform 12"/>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A89CE3"/>
            </a:solidFill>
          </p:spPr>
          <p:txBody>
            <a:bodyPr/>
            <a:lstStyle/>
            <a:p>
              <a:endParaRPr lang="en-US"/>
            </a:p>
          </p:txBody>
        </p:sp>
        <p:sp>
          <p:nvSpPr>
            <p:cNvPr id="13" name="Freeform 13"/>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14" name="Freeform 14"/>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15" name="Freeform 15"/>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16" name="Freeform 16"/>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17" name="Freeform 17"/>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010A4F"/>
            </a:solidFill>
          </p:spPr>
          <p:txBody>
            <a:bodyPr/>
            <a:lstStyle/>
            <a:p>
              <a:endParaRPr lang="en-US"/>
            </a:p>
          </p:txBody>
        </p:sp>
      </p:grpSp>
      <p:grpSp>
        <p:nvGrpSpPr>
          <p:cNvPr id="18" name="Group 18"/>
          <p:cNvGrpSpPr>
            <a:grpSpLocks noChangeAspect="1"/>
          </p:cNvGrpSpPr>
          <p:nvPr/>
        </p:nvGrpSpPr>
        <p:grpSpPr>
          <a:xfrm>
            <a:off x="3053639" y="3411576"/>
            <a:ext cx="2854213" cy="5647552"/>
            <a:chOff x="0" y="0"/>
            <a:chExt cx="2620010" cy="5184140"/>
          </a:xfrm>
        </p:grpSpPr>
        <p:sp>
          <p:nvSpPr>
            <p:cNvPr id="19" name="Freeform 19"/>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5AFB9"/>
            </a:solidFill>
          </p:spPr>
          <p:txBody>
            <a:bodyPr/>
            <a:lstStyle/>
            <a:p>
              <a:endParaRPr lang="en-US"/>
            </a:p>
          </p:txBody>
        </p:sp>
        <p:sp>
          <p:nvSpPr>
            <p:cNvPr id="20" name="Freeform 20"/>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4"/>
              <a:stretch>
                <a:fillRect l="-508" r="-508"/>
              </a:stretch>
            </a:blipFill>
          </p:spPr>
          <p:txBody>
            <a:bodyPr/>
            <a:lstStyle/>
            <a:p>
              <a:endParaRPr lang="en-US"/>
            </a:p>
          </p:txBody>
        </p:sp>
        <p:sp>
          <p:nvSpPr>
            <p:cNvPr id="21" name="Freeform 21"/>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A89CE3"/>
            </a:solidFill>
          </p:spPr>
          <p:txBody>
            <a:bodyPr/>
            <a:lstStyle/>
            <a:p>
              <a:endParaRPr lang="en-US"/>
            </a:p>
          </p:txBody>
        </p:sp>
        <p:sp>
          <p:nvSpPr>
            <p:cNvPr id="22" name="Freeform 22"/>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A89CE3"/>
            </a:solidFill>
          </p:spPr>
          <p:txBody>
            <a:bodyPr/>
            <a:lstStyle/>
            <a:p>
              <a:endParaRPr lang="en-US"/>
            </a:p>
          </p:txBody>
        </p:sp>
        <p:sp>
          <p:nvSpPr>
            <p:cNvPr id="23" name="Freeform 23"/>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24" name="Freeform 24"/>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25" name="Freeform 25"/>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26" name="Freeform 26"/>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27" name="Freeform 27"/>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010A4F"/>
            </a:solidFill>
          </p:spPr>
          <p:txBody>
            <a:bodyPr/>
            <a:lstStyle/>
            <a:p>
              <a:endParaRPr lang="en-US"/>
            </a:p>
          </p:txBody>
        </p:sp>
      </p:grpSp>
      <p:grpSp>
        <p:nvGrpSpPr>
          <p:cNvPr id="28" name="Group 28"/>
          <p:cNvGrpSpPr>
            <a:grpSpLocks noChangeAspect="1"/>
          </p:cNvGrpSpPr>
          <p:nvPr/>
        </p:nvGrpSpPr>
        <p:grpSpPr>
          <a:xfrm>
            <a:off x="6142264" y="3411576"/>
            <a:ext cx="2854213" cy="5647552"/>
            <a:chOff x="0" y="0"/>
            <a:chExt cx="2620010" cy="5184140"/>
          </a:xfrm>
        </p:grpSpPr>
        <p:sp>
          <p:nvSpPr>
            <p:cNvPr id="29" name="Freeform 29"/>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5AFB9"/>
            </a:solidFill>
          </p:spPr>
          <p:txBody>
            <a:bodyPr/>
            <a:lstStyle/>
            <a:p>
              <a:endParaRPr lang="en-US"/>
            </a:p>
          </p:txBody>
        </p:sp>
        <p:sp>
          <p:nvSpPr>
            <p:cNvPr id="30" name="Freeform 30"/>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5"/>
              <a:stretch>
                <a:fillRect l="-33" r="-33"/>
              </a:stretch>
            </a:blipFill>
          </p:spPr>
          <p:txBody>
            <a:bodyPr/>
            <a:lstStyle/>
            <a:p>
              <a:endParaRPr lang="en-US"/>
            </a:p>
          </p:txBody>
        </p:sp>
        <p:sp>
          <p:nvSpPr>
            <p:cNvPr id="31" name="Freeform 31"/>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A89CE3"/>
            </a:solidFill>
          </p:spPr>
          <p:txBody>
            <a:bodyPr/>
            <a:lstStyle/>
            <a:p>
              <a:endParaRPr lang="en-US"/>
            </a:p>
          </p:txBody>
        </p:sp>
        <p:sp>
          <p:nvSpPr>
            <p:cNvPr id="32" name="Freeform 32"/>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A89CE3"/>
            </a:solidFill>
          </p:spPr>
          <p:txBody>
            <a:bodyPr/>
            <a:lstStyle/>
            <a:p>
              <a:endParaRPr lang="en-US"/>
            </a:p>
          </p:txBody>
        </p:sp>
        <p:sp>
          <p:nvSpPr>
            <p:cNvPr id="33" name="Freeform 33"/>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34" name="Freeform 34"/>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35" name="Freeform 35"/>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36" name="Freeform 36"/>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37" name="Freeform 37"/>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010A4F"/>
            </a:solidFill>
          </p:spPr>
          <p:txBody>
            <a:bodyPr/>
            <a:lstStyle/>
            <a:p>
              <a:endParaRPr lang="en-US"/>
            </a:p>
          </p:txBody>
        </p:sp>
      </p:grpSp>
      <p:grpSp>
        <p:nvGrpSpPr>
          <p:cNvPr id="38" name="Group 38"/>
          <p:cNvGrpSpPr>
            <a:grpSpLocks noChangeAspect="1"/>
          </p:cNvGrpSpPr>
          <p:nvPr/>
        </p:nvGrpSpPr>
        <p:grpSpPr>
          <a:xfrm>
            <a:off x="9228555" y="3411576"/>
            <a:ext cx="2854213" cy="5647552"/>
            <a:chOff x="0" y="0"/>
            <a:chExt cx="2620010" cy="5184140"/>
          </a:xfrm>
        </p:grpSpPr>
        <p:sp>
          <p:nvSpPr>
            <p:cNvPr id="39" name="Freeform 39"/>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5AFB9"/>
            </a:solidFill>
          </p:spPr>
          <p:txBody>
            <a:bodyPr/>
            <a:lstStyle/>
            <a:p>
              <a:endParaRPr lang="en-US"/>
            </a:p>
          </p:txBody>
        </p:sp>
        <p:sp>
          <p:nvSpPr>
            <p:cNvPr id="40" name="Freeform 40"/>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6"/>
              <a:stretch>
                <a:fillRect t="-208" b="-208"/>
              </a:stretch>
            </a:blipFill>
          </p:spPr>
          <p:txBody>
            <a:bodyPr/>
            <a:lstStyle/>
            <a:p>
              <a:endParaRPr lang="en-US"/>
            </a:p>
          </p:txBody>
        </p:sp>
        <p:sp>
          <p:nvSpPr>
            <p:cNvPr id="41" name="Freeform 41"/>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A89CE3"/>
            </a:solidFill>
          </p:spPr>
          <p:txBody>
            <a:bodyPr/>
            <a:lstStyle/>
            <a:p>
              <a:endParaRPr lang="en-US"/>
            </a:p>
          </p:txBody>
        </p:sp>
        <p:sp>
          <p:nvSpPr>
            <p:cNvPr id="42" name="Freeform 42"/>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A89CE3"/>
            </a:solidFill>
          </p:spPr>
          <p:txBody>
            <a:bodyPr/>
            <a:lstStyle/>
            <a:p>
              <a:endParaRPr lang="en-US"/>
            </a:p>
          </p:txBody>
        </p:sp>
        <p:sp>
          <p:nvSpPr>
            <p:cNvPr id="43" name="Freeform 43"/>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44" name="Freeform 44"/>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45" name="Freeform 45"/>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46" name="Freeform 46"/>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47" name="Freeform 47"/>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010A4F"/>
            </a:solidFill>
          </p:spPr>
          <p:txBody>
            <a:bodyPr/>
            <a:lstStyle/>
            <a:p>
              <a:endParaRPr lang="en-US"/>
            </a:p>
          </p:txBody>
        </p:sp>
      </p:grpSp>
      <p:grpSp>
        <p:nvGrpSpPr>
          <p:cNvPr id="48" name="Group 48"/>
          <p:cNvGrpSpPr>
            <a:grpSpLocks noChangeAspect="1"/>
          </p:cNvGrpSpPr>
          <p:nvPr/>
        </p:nvGrpSpPr>
        <p:grpSpPr>
          <a:xfrm>
            <a:off x="12314845" y="3411576"/>
            <a:ext cx="2854213" cy="5647552"/>
            <a:chOff x="0" y="0"/>
            <a:chExt cx="2620010" cy="5184140"/>
          </a:xfrm>
        </p:grpSpPr>
        <p:sp>
          <p:nvSpPr>
            <p:cNvPr id="49" name="Freeform 49"/>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5AFB9"/>
            </a:solidFill>
          </p:spPr>
          <p:txBody>
            <a:bodyPr/>
            <a:lstStyle/>
            <a:p>
              <a:endParaRPr lang="en-US"/>
            </a:p>
          </p:txBody>
        </p:sp>
        <p:sp>
          <p:nvSpPr>
            <p:cNvPr id="50" name="Freeform 50"/>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7"/>
              <a:stretch>
                <a:fillRect t="-118" b="-118"/>
              </a:stretch>
            </a:blipFill>
          </p:spPr>
          <p:txBody>
            <a:bodyPr/>
            <a:lstStyle/>
            <a:p>
              <a:endParaRPr lang="en-US"/>
            </a:p>
          </p:txBody>
        </p:sp>
        <p:sp>
          <p:nvSpPr>
            <p:cNvPr id="51" name="Freeform 51"/>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A89CE3"/>
            </a:solidFill>
          </p:spPr>
          <p:txBody>
            <a:bodyPr/>
            <a:lstStyle/>
            <a:p>
              <a:endParaRPr lang="en-US"/>
            </a:p>
          </p:txBody>
        </p:sp>
        <p:sp>
          <p:nvSpPr>
            <p:cNvPr id="52" name="Freeform 52"/>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A89CE3"/>
            </a:solidFill>
          </p:spPr>
          <p:txBody>
            <a:bodyPr/>
            <a:lstStyle/>
            <a:p>
              <a:endParaRPr lang="en-US"/>
            </a:p>
          </p:txBody>
        </p:sp>
        <p:sp>
          <p:nvSpPr>
            <p:cNvPr id="53" name="Freeform 53"/>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54" name="Freeform 54"/>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55" name="Freeform 55"/>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56" name="Freeform 56"/>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57" name="Freeform 57"/>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010A4F"/>
            </a:solidFill>
          </p:spPr>
          <p:txBody>
            <a:bodyPr/>
            <a:lstStyle/>
            <a:p>
              <a:endParaRPr lang="en-US"/>
            </a:p>
          </p:txBody>
        </p:sp>
      </p:grpSp>
      <p:grpSp>
        <p:nvGrpSpPr>
          <p:cNvPr id="58" name="Group 58"/>
          <p:cNvGrpSpPr>
            <a:grpSpLocks noChangeAspect="1"/>
          </p:cNvGrpSpPr>
          <p:nvPr/>
        </p:nvGrpSpPr>
        <p:grpSpPr>
          <a:xfrm>
            <a:off x="15401135" y="3411576"/>
            <a:ext cx="2854213" cy="5647552"/>
            <a:chOff x="0" y="0"/>
            <a:chExt cx="2620010" cy="5184140"/>
          </a:xfrm>
        </p:grpSpPr>
        <p:sp>
          <p:nvSpPr>
            <p:cNvPr id="59" name="Freeform 59"/>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5AFB9"/>
            </a:solidFill>
          </p:spPr>
          <p:txBody>
            <a:bodyPr/>
            <a:lstStyle/>
            <a:p>
              <a:endParaRPr lang="en-US"/>
            </a:p>
          </p:txBody>
        </p:sp>
        <p:sp>
          <p:nvSpPr>
            <p:cNvPr id="60" name="Freeform 60"/>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8"/>
              <a:stretch>
                <a:fillRect l="-33" r="-33"/>
              </a:stretch>
            </a:blipFill>
          </p:spPr>
          <p:txBody>
            <a:bodyPr/>
            <a:lstStyle/>
            <a:p>
              <a:endParaRPr lang="en-US"/>
            </a:p>
          </p:txBody>
        </p:sp>
        <p:sp>
          <p:nvSpPr>
            <p:cNvPr id="61" name="Freeform 61"/>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A89CE3"/>
            </a:solidFill>
          </p:spPr>
          <p:txBody>
            <a:bodyPr/>
            <a:lstStyle/>
            <a:p>
              <a:endParaRPr lang="en-US"/>
            </a:p>
          </p:txBody>
        </p:sp>
        <p:sp>
          <p:nvSpPr>
            <p:cNvPr id="62" name="Freeform 62"/>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A89CE3"/>
            </a:solidFill>
          </p:spPr>
          <p:txBody>
            <a:bodyPr/>
            <a:lstStyle/>
            <a:p>
              <a:endParaRPr lang="en-US"/>
            </a:p>
          </p:txBody>
        </p:sp>
        <p:sp>
          <p:nvSpPr>
            <p:cNvPr id="63" name="Freeform 63"/>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64" name="Freeform 64"/>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65" name="Freeform 65"/>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66" name="Freeform 66"/>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67" name="Freeform 67"/>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010A4F"/>
            </a:solidFill>
          </p:spPr>
          <p:txBody>
            <a:bodyPr/>
            <a:lstStyle/>
            <a:p>
              <a:endParaRPr lang="en-US"/>
            </a:p>
          </p:txBody>
        </p:sp>
      </p:grpSp>
      <p:grpSp>
        <p:nvGrpSpPr>
          <p:cNvPr id="68" name="Group 68"/>
          <p:cNvGrpSpPr/>
          <p:nvPr/>
        </p:nvGrpSpPr>
        <p:grpSpPr>
          <a:xfrm>
            <a:off x="8734405" y="2706726"/>
            <a:ext cx="1042538" cy="47625"/>
            <a:chOff x="0" y="0"/>
            <a:chExt cx="274578" cy="12543"/>
          </a:xfrm>
        </p:grpSpPr>
        <p:sp>
          <p:nvSpPr>
            <p:cNvPr id="69" name="Freeform 69"/>
            <p:cNvSpPr/>
            <p:nvPr/>
          </p:nvSpPr>
          <p:spPr>
            <a:xfrm>
              <a:off x="0" y="0"/>
              <a:ext cx="274578" cy="12543"/>
            </a:xfrm>
            <a:custGeom>
              <a:avLst/>
              <a:gdLst/>
              <a:ahLst/>
              <a:cxnLst/>
              <a:rect l="l" t="t" r="r" b="b"/>
              <a:pathLst>
                <a:path w="274578" h="12543">
                  <a:moveTo>
                    <a:pt x="6272" y="0"/>
                  </a:moveTo>
                  <a:lnTo>
                    <a:pt x="268306" y="0"/>
                  </a:lnTo>
                  <a:cubicBezTo>
                    <a:pt x="269970" y="0"/>
                    <a:pt x="271565" y="661"/>
                    <a:pt x="272741" y="1837"/>
                  </a:cubicBezTo>
                  <a:cubicBezTo>
                    <a:pt x="273917" y="3013"/>
                    <a:pt x="274578" y="4608"/>
                    <a:pt x="274578" y="6272"/>
                  </a:cubicBezTo>
                  <a:lnTo>
                    <a:pt x="274578" y="6272"/>
                  </a:lnTo>
                  <a:cubicBezTo>
                    <a:pt x="274578" y="7935"/>
                    <a:pt x="273917" y="9530"/>
                    <a:pt x="272741" y="10706"/>
                  </a:cubicBezTo>
                  <a:cubicBezTo>
                    <a:pt x="271565" y="11882"/>
                    <a:pt x="269970" y="12543"/>
                    <a:pt x="268306" y="12543"/>
                  </a:cubicBezTo>
                  <a:lnTo>
                    <a:pt x="6272" y="12543"/>
                  </a:lnTo>
                  <a:cubicBezTo>
                    <a:pt x="4608" y="12543"/>
                    <a:pt x="3013" y="11882"/>
                    <a:pt x="1837" y="10706"/>
                  </a:cubicBezTo>
                  <a:cubicBezTo>
                    <a:pt x="661" y="9530"/>
                    <a:pt x="0" y="7935"/>
                    <a:pt x="0" y="6272"/>
                  </a:cubicBezTo>
                  <a:lnTo>
                    <a:pt x="0" y="6272"/>
                  </a:lnTo>
                  <a:cubicBezTo>
                    <a:pt x="0" y="4608"/>
                    <a:pt x="661" y="3013"/>
                    <a:pt x="1837" y="1837"/>
                  </a:cubicBezTo>
                  <a:cubicBezTo>
                    <a:pt x="3013" y="661"/>
                    <a:pt x="4608" y="0"/>
                    <a:pt x="6272" y="0"/>
                  </a:cubicBezTo>
                  <a:close/>
                </a:path>
              </a:pathLst>
            </a:custGeom>
            <a:solidFill>
              <a:srgbClr val="010A4F"/>
            </a:solidFill>
          </p:spPr>
          <p:txBody>
            <a:bodyPr/>
            <a:lstStyle/>
            <a:p>
              <a:endParaRPr lang="en-US"/>
            </a:p>
          </p:txBody>
        </p:sp>
        <p:sp>
          <p:nvSpPr>
            <p:cNvPr id="70" name="TextBox 70"/>
            <p:cNvSpPr txBox="1"/>
            <p:nvPr/>
          </p:nvSpPr>
          <p:spPr>
            <a:xfrm>
              <a:off x="0" y="-38100"/>
              <a:ext cx="274578" cy="50643"/>
            </a:xfrm>
            <a:prstGeom prst="rect">
              <a:avLst/>
            </a:prstGeom>
          </p:spPr>
          <p:txBody>
            <a:bodyPr lIns="50800" tIns="50800" rIns="50800" bIns="50800" rtlCol="0" anchor="ctr"/>
            <a:lstStyle/>
            <a:p>
              <a:pPr algn="ctr">
                <a:lnSpc>
                  <a:spcPts val="2659"/>
                </a:lnSpc>
              </a:pPr>
              <a:endParaRPr/>
            </a:p>
          </p:txBody>
        </p:sp>
      </p:grpSp>
      <p:sp>
        <p:nvSpPr>
          <p:cNvPr id="71" name="TextBox 71"/>
          <p:cNvSpPr txBox="1"/>
          <p:nvPr/>
        </p:nvSpPr>
        <p:spPr>
          <a:xfrm>
            <a:off x="5913709" y="1623521"/>
            <a:ext cx="6427931" cy="830961"/>
          </a:xfrm>
          <a:prstGeom prst="rect">
            <a:avLst/>
          </a:prstGeom>
        </p:spPr>
        <p:txBody>
          <a:bodyPr lIns="0" tIns="0" rIns="0" bIns="0" rtlCol="0" anchor="t">
            <a:spAutoFit/>
          </a:bodyPr>
          <a:lstStyle/>
          <a:p>
            <a:pPr algn="ctr">
              <a:lnSpc>
                <a:spcPts val="6552"/>
              </a:lnSpc>
            </a:pPr>
            <a:r>
              <a:rPr lang="en-US" sz="5600">
                <a:solidFill>
                  <a:srgbClr val="000000"/>
                </a:solidFill>
                <a:latin typeface="Abril Fatface"/>
              </a:rPr>
              <a:t>Benefits</a:t>
            </a:r>
          </a:p>
        </p:txBody>
      </p:sp>
      <p:sp>
        <p:nvSpPr>
          <p:cNvPr id="72" name="TextBox 72"/>
          <p:cNvSpPr txBox="1"/>
          <p:nvPr/>
        </p:nvSpPr>
        <p:spPr>
          <a:xfrm>
            <a:off x="1163822" y="426550"/>
            <a:ext cx="2456641" cy="521336"/>
          </a:xfrm>
          <a:prstGeom prst="rect">
            <a:avLst/>
          </a:prstGeom>
        </p:spPr>
        <p:txBody>
          <a:bodyPr lIns="0" tIns="0" rIns="0" bIns="0" rtlCol="0" anchor="t">
            <a:spAutoFit/>
          </a:bodyPr>
          <a:lstStyle/>
          <a:p>
            <a:pPr>
              <a:lnSpc>
                <a:spcPts val="4339"/>
              </a:lnSpc>
              <a:spcBef>
                <a:spcPct val="0"/>
              </a:spcBef>
            </a:pPr>
            <a:r>
              <a:rPr lang="en-US" sz="3099" spc="30">
                <a:solidFill>
                  <a:srgbClr val="000000"/>
                </a:solidFill>
                <a:latin typeface="Abril Fatface"/>
              </a:rPr>
              <a:t>Park</a:t>
            </a:r>
            <a:r>
              <a:rPr lang="en-US" sz="3099" spc="30">
                <a:solidFill>
                  <a:srgbClr val="000000"/>
                </a:solidFill>
                <a:latin typeface="Abril Fatface Italics"/>
              </a:rPr>
              <a:t>Savvy</a:t>
            </a:r>
          </a:p>
        </p:txBody>
      </p:sp>
    </p:spTree>
  </p:cSld>
  <p:clrMapOvr>
    <a:masterClrMapping/>
  </p:clrMapOvr>
  <mc:AlternateContent xmlns:mc="http://schemas.openxmlformats.org/markup-compatibility/2006" xmlns:p14="http://schemas.microsoft.com/office/powerpoint/2010/main">
    <mc:Choice Requires="p14">
      <p:transition spd="slow" p14:dur="2000" advTm="30600"/>
    </mc:Choice>
    <mc:Fallback xmlns="">
      <p:transition spd="slow" advTm="30600"/>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bg>
      <p:bgPr>
        <a:solidFill>
          <a:srgbClr val="A89CE3"/>
        </a:solidFill>
        <a:effectLst/>
      </p:bgPr>
    </p:bg>
    <p:spTree>
      <p:nvGrpSpPr>
        <p:cNvPr id="1" name=""/>
        <p:cNvGrpSpPr/>
        <p:nvPr/>
      </p:nvGrpSpPr>
      <p:grpSpPr>
        <a:xfrm>
          <a:off x="0" y="0"/>
          <a:ext cx="0" cy="0"/>
          <a:chOff x="0" y="0"/>
          <a:chExt cx="0" cy="0"/>
        </a:xfrm>
      </p:grpSpPr>
      <p:grpSp>
        <p:nvGrpSpPr>
          <p:cNvPr id="2" name="Group 2"/>
          <p:cNvGrpSpPr/>
          <p:nvPr/>
        </p:nvGrpSpPr>
        <p:grpSpPr>
          <a:xfrm>
            <a:off x="18177932" y="8597752"/>
            <a:ext cx="110068" cy="660548"/>
            <a:chOff x="0" y="0"/>
            <a:chExt cx="28989" cy="173972"/>
          </a:xfrm>
        </p:grpSpPr>
        <p:sp>
          <p:nvSpPr>
            <p:cNvPr id="3" name="Freeform 3"/>
            <p:cNvSpPr/>
            <p:nvPr/>
          </p:nvSpPr>
          <p:spPr>
            <a:xfrm>
              <a:off x="0" y="0"/>
              <a:ext cx="28989" cy="173972"/>
            </a:xfrm>
            <a:custGeom>
              <a:avLst/>
              <a:gdLst/>
              <a:ahLst/>
              <a:cxnLst/>
              <a:rect l="l" t="t" r="r" b="b"/>
              <a:pathLst>
                <a:path w="28989" h="173972">
                  <a:moveTo>
                    <a:pt x="0" y="0"/>
                  </a:moveTo>
                  <a:lnTo>
                    <a:pt x="28989" y="0"/>
                  </a:lnTo>
                  <a:lnTo>
                    <a:pt x="28989" y="173972"/>
                  </a:lnTo>
                  <a:lnTo>
                    <a:pt x="0" y="173972"/>
                  </a:lnTo>
                  <a:close/>
                </a:path>
              </a:pathLst>
            </a:custGeom>
            <a:solidFill>
              <a:srgbClr val="010A4F"/>
            </a:solidFill>
          </p:spPr>
          <p:txBody>
            <a:bodyPr/>
            <a:lstStyle/>
            <a:p>
              <a:endParaRPr lang="en-US"/>
            </a:p>
          </p:txBody>
        </p:sp>
        <p:sp>
          <p:nvSpPr>
            <p:cNvPr id="4" name="TextBox 4"/>
            <p:cNvSpPr txBox="1"/>
            <p:nvPr/>
          </p:nvSpPr>
          <p:spPr>
            <a:xfrm>
              <a:off x="0" y="-38100"/>
              <a:ext cx="28989" cy="212072"/>
            </a:xfrm>
            <a:prstGeom prst="rect">
              <a:avLst/>
            </a:prstGeom>
          </p:spPr>
          <p:txBody>
            <a:bodyPr lIns="50800" tIns="50800" rIns="50800" bIns="50800" rtlCol="0" anchor="ctr"/>
            <a:lstStyle/>
            <a:p>
              <a:pPr algn="ctr">
                <a:lnSpc>
                  <a:spcPts val="2659"/>
                </a:lnSpc>
              </a:pPr>
              <a:endParaRPr/>
            </a:p>
          </p:txBody>
        </p:sp>
      </p:grpSp>
      <p:grpSp>
        <p:nvGrpSpPr>
          <p:cNvPr id="5" name="Group 5"/>
          <p:cNvGrpSpPr>
            <a:grpSpLocks noChangeAspect="1"/>
          </p:cNvGrpSpPr>
          <p:nvPr/>
        </p:nvGrpSpPr>
        <p:grpSpPr>
          <a:xfrm>
            <a:off x="13062519" y="1736008"/>
            <a:ext cx="3444222" cy="6814984"/>
            <a:chOff x="0" y="0"/>
            <a:chExt cx="2620010" cy="5184140"/>
          </a:xfrm>
        </p:grpSpPr>
        <p:sp>
          <p:nvSpPr>
            <p:cNvPr id="6" name="Freeform 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ADFE8"/>
            </a:solidFill>
          </p:spPr>
          <p:txBody>
            <a:bodyPr/>
            <a:lstStyle/>
            <a:p>
              <a:endParaRPr lang="en-US"/>
            </a:p>
          </p:txBody>
        </p:sp>
        <p:sp>
          <p:nvSpPr>
            <p:cNvPr id="7" name="Freeform 7"/>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a:stretch>
                <a:fillRect l="-8" r="-8"/>
              </a:stretch>
            </a:blipFill>
          </p:spPr>
          <p:txBody>
            <a:bodyPr/>
            <a:lstStyle/>
            <a:p>
              <a:endParaRPr lang="en-US"/>
            </a:p>
          </p:txBody>
        </p:sp>
        <p:sp>
          <p:nvSpPr>
            <p:cNvPr id="8" name="Freeform 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010A4F"/>
            </a:solidFill>
          </p:spPr>
          <p:txBody>
            <a:bodyPr/>
            <a:lstStyle/>
            <a:p>
              <a:endParaRPr lang="en-US"/>
            </a:p>
          </p:txBody>
        </p:sp>
        <p:sp>
          <p:nvSpPr>
            <p:cNvPr id="9" name="Freeform 9"/>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010A4F"/>
            </a:solidFill>
          </p:spPr>
          <p:txBody>
            <a:bodyPr/>
            <a:lstStyle/>
            <a:p>
              <a:endParaRPr lang="en-US"/>
            </a:p>
          </p:txBody>
        </p:sp>
        <p:sp>
          <p:nvSpPr>
            <p:cNvPr id="10" name="Freeform 1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11" name="Freeform 1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12" name="Freeform 1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13" name="Freeform 1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14" name="Freeform 1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D8949E"/>
            </a:solidFill>
          </p:spPr>
          <p:txBody>
            <a:bodyPr/>
            <a:lstStyle/>
            <a:p>
              <a:endParaRPr lang="en-US"/>
            </a:p>
          </p:txBody>
        </p:sp>
      </p:grpSp>
      <p:grpSp>
        <p:nvGrpSpPr>
          <p:cNvPr id="15" name="Group 15"/>
          <p:cNvGrpSpPr/>
          <p:nvPr/>
        </p:nvGrpSpPr>
        <p:grpSpPr>
          <a:xfrm>
            <a:off x="2070960" y="3029716"/>
            <a:ext cx="1042538" cy="47625"/>
            <a:chOff x="0" y="0"/>
            <a:chExt cx="274578" cy="12543"/>
          </a:xfrm>
        </p:grpSpPr>
        <p:sp>
          <p:nvSpPr>
            <p:cNvPr id="16" name="Freeform 16"/>
            <p:cNvSpPr/>
            <p:nvPr/>
          </p:nvSpPr>
          <p:spPr>
            <a:xfrm>
              <a:off x="0" y="0"/>
              <a:ext cx="274578" cy="12543"/>
            </a:xfrm>
            <a:custGeom>
              <a:avLst/>
              <a:gdLst/>
              <a:ahLst/>
              <a:cxnLst/>
              <a:rect l="l" t="t" r="r" b="b"/>
              <a:pathLst>
                <a:path w="274578" h="12543">
                  <a:moveTo>
                    <a:pt x="6272" y="0"/>
                  </a:moveTo>
                  <a:lnTo>
                    <a:pt x="268306" y="0"/>
                  </a:lnTo>
                  <a:cubicBezTo>
                    <a:pt x="269970" y="0"/>
                    <a:pt x="271565" y="661"/>
                    <a:pt x="272741" y="1837"/>
                  </a:cubicBezTo>
                  <a:cubicBezTo>
                    <a:pt x="273917" y="3013"/>
                    <a:pt x="274578" y="4608"/>
                    <a:pt x="274578" y="6272"/>
                  </a:cubicBezTo>
                  <a:lnTo>
                    <a:pt x="274578" y="6272"/>
                  </a:lnTo>
                  <a:cubicBezTo>
                    <a:pt x="274578" y="7935"/>
                    <a:pt x="273917" y="9530"/>
                    <a:pt x="272741" y="10706"/>
                  </a:cubicBezTo>
                  <a:cubicBezTo>
                    <a:pt x="271565" y="11882"/>
                    <a:pt x="269970" y="12543"/>
                    <a:pt x="268306" y="12543"/>
                  </a:cubicBezTo>
                  <a:lnTo>
                    <a:pt x="6272" y="12543"/>
                  </a:lnTo>
                  <a:cubicBezTo>
                    <a:pt x="4608" y="12543"/>
                    <a:pt x="3013" y="11882"/>
                    <a:pt x="1837" y="10706"/>
                  </a:cubicBezTo>
                  <a:cubicBezTo>
                    <a:pt x="661" y="9530"/>
                    <a:pt x="0" y="7935"/>
                    <a:pt x="0" y="6272"/>
                  </a:cubicBezTo>
                  <a:lnTo>
                    <a:pt x="0" y="6272"/>
                  </a:lnTo>
                  <a:cubicBezTo>
                    <a:pt x="0" y="4608"/>
                    <a:pt x="661" y="3013"/>
                    <a:pt x="1837" y="1837"/>
                  </a:cubicBezTo>
                  <a:cubicBezTo>
                    <a:pt x="3013" y="661"/>
                    <a:pt x="4608" y="0"/>
                    <a:pt x="6272" y="0"/>
                  </a:cubicBezTo>
                  <a:close/>
                </a:path>
              </a:pathLst>
            </a:custGeom>
            <a:solidFill>
              <a:srgbClr val="010A4F"/>
            </a:solidFill>
          </p:spPr>
          <p:txBody>
            <a:bodyPr/>
            <a:lstStyle/>
            <a:p>
              <a:endParaRPr lang="en-US"/>
            </a:p>
          </p:txBody>
        </p:sp>
        <p:sp>
          <p:nvSpPr>
            <p:cNvPr id="17" name="TextBox 17"/>
            <p:cNvSpPr txBox="1"/>
            <p:nvPr/>
          </p:nvSpPr>
          <p:spPr>
            <a:xfrm>
              <a:off x="0" y="-38100"/>
              <a:ext cx="274578" cy="50643"/>
            </a:xfrm>
            <a:prstGeom prst="rect">
              <a:avLst/>
            </a:prstGeom>
          </p:spPr>
          <p:txBody>
            <a:bodyPr lIns="50800" tIns="50800" rIns="50800" bIns="50800" rtlCol="0" anchor="ctr"/>
            <a:lstStyle/>
            <a:p>
              <a:pPr algn="ctr">
                <a:lnSpc>
                  <a:spcPts val="2659"/>
                </a:lnSpc>
              </a:pPr>
              <a:endParaRPr/>
            </a:p>
          </p:txBody>
        </p:sp>
      </p:grpSp>
      <p:grpSp>
        <p:nvGrpSpPr>
          <p:cNvPr id="18" name="Group 18"/>
          <p:cNvGrpSpPr/>
          <p:nvPr/>
        </p:nvGrpSpPr>
        <p:grpSpPr>
          <a:xfrm>
            <a:off x="2053030" y="3653296"/>
            <a:ext cx="4677331" cy="5864863"/>
            <a:chOff x="0" y="0"/>
            <a:chExt cx="812800" cy="1019163"/>
          </a:xfrm>
        </p:grpSpPr>
        <p:sp>
          <p:nvSpPr>
            <p:cNvPr id="19" name="Freeform 19"/>
            <p:cNvSpPr/>
            <p:nvPr/>
          </p:nvSpPr>
          <p:spPr>
            <a:xfrm>
              <a:off x="0" y="0"/>
              <a:ext cx="812800" cy="1019163"/>
            </a:xfrm>
            <a:custGeom>
              <a:avLst/>
              <a:gdLst/>
              <a:ahLst/>
              <a:cxnLst/>
              <a:rect l="l" t="t" r="r" b="b"/>
              <a:pathLst>
                <a:path w="812800" h="1019163">
                  <a:moveTo>
                    <a:pt x="44690" y="0"/>
                  </a:moveTo>
                  <a:lnTo>
                    <a:pt x="768110" y="0"/>
                  </a:lnTo>
                  <a:cubicBezTo>
                    <a:pt x="779962" y="0"/>
                    <a:pt x="791329" y="4708"/>
                    <a:pt x="799710" y="13090"/>
                  </a:cubicBezTo>
                  <a:cubicBezTo>
                    <a:pt x="808092" y="21471"/>
                    <a:pt x="812800" y="32838"/>
                    <a:pt x="812800" y="44690"/>
                  </a:cubicBezTo>
                  <a:lnTo>
                    <a:pt x="812800" y="974472"/>
                  </a:lnTo>
                  <a:cubicBezTo>
                    <a:pt x="812800" y="986325"/>
                    <a:pt x="808092" y="997692"/>
                    <a:pt x="799710" y="1006073"/>
                  </a:cubicBezTo>
                  <a:cubicBezTo>
                    <a:pt x="791329" y="1014454"/>
                    <a:pt x="779962" y="1019163"/>
                    <a:pt x="768110" y="1019163"/>
                  </a:cubicBezTo>
                  <a:lnTo>
                    <a:pt x="44690" y="1019163"/>
                  </a:lnTo>
                  <a:cubicBezTo>
                    <a:pt x="32838" y="1019163"/>
                    <a:pt x="21471" y="1014454"/>
                    <a:pt x="13090" y="1006073"/>
                  </a:cubicBezTo>
                  <a:cubicBezTo>
                    <a:pt x="4708" y="997692"/>
                    <a:pt x="0" y="986325"/>
                    <a:pt x="0" y="974472"/>
                  </a:cubicBezTo>
                  <a:lnTo>
                    <a:pt x="0" y="44690"/>
                  </a:lnTo>
                  <a:cubicBezTo>
                    <a:pt x="0" y="32838"/>
                    <a:pt x="4708" y="21471"/>
                    <a:pt x="13090" y="13090"/>
                  </a:cubicBezTo>
                  <a:cubicBezTo>
                    <a:pt x="21471" y="4708"/>
                    <a:pt x="32838" y="0"/>
                    <a:pt x="44690" y="0"/>
                  </a:cubicBezTo>
                  <a:close/>
                </a:path>
              </a:pathLst>
            </a:custGeom>
            <a:solidFill>
              <a:srgbClr val="FFFFFF"/>
            </a:solidFill>
          </p:spPr>
          <p:txBody>
            <a:bodyPr/>
            <a:lstStyle/>
            <a:p>
              <a:endParaRPr lang="en-US"/>
            </a:p>
          </p:txBody>
        </p:sp>
        <p:sp>
          <p:nvSpPr>
            <p:cNvPr id="20" name="TextBox 20"/>
            <p:cNvSpPr txBox="1"/>
            <p:nvPr/>
          </p:nvSpPr>
          <p:spPr>
            <a:xfrm>
              <a:off x="0" y="-38100"/>
              <a:ext cx="812800" cy="1057263"/>
            </a:xfrm>
            <a:prstGeom prst="rect">
              <a:avLst/>
            </a:prstGeom>
          </p:spPr>
          <p:txBody>
            <a:bodyPr lIns="50800" tIns="50800" rIns="50800" bIns="50800" rtlCol="0" anchor="ctr"/>
            <a:lstStyle/>
            <a:p>
              <a:pPr algn="ctr">
                <a:lnSpc>
                  <a:spcPts val="2239"/>
                </a:lnSpc>
              </a:pPr>
              <a:endParaRPr/>
            </a:p>
          </p:txBody>
        </p:sp>
      </p:grpSp>
      <p:grpSp>
        <p:nvGrpSpPr>
          <p:cNvPr id="21" name="Group 21"/>
          <p:cNvGrpSpPr/>
          <p:nvPr/>
        </p:nvGrpSpPr>
        <p:grpSpPr>
          <a:xfrm>
            <a:off x="7033645" y="3653296"/>
            <a:ext cx="4677331" cy="5864863"/>
            <a:chOff x="0" y="0"/>
            <a:chExt cx="812800" cy="1019163"/>
          </a:xfrm>
        </p:grpSpPr>
        <p:sp>
          <p:nvSpPr>
            <p:cNvPr id="22" name="Freeform 22"/>
            <p:cNvSpPr/>
            <p:nvPr/>
          </p:nvSpPr>
          <p:spPr>
            <a:xfrm>
              <a:off x="0" y="0"/>
              <a:ext cx="812800" cy="1019163"/>
            </a:xfrm>
            <a:custGeom>
              <a:avLst/>
              <a:gdLst/>
              <a:ahLst/>
              <a:cxnLst/>
              <a:rect l="l" t="t" r="r" b="b"/>
              <a:pathLst>
                <a:path w="812800" h="1019163">
                  <a:moveTo>
                    <a:pt x="44690" y="0"/>
                  </a:moveTo>
                  <a:lnTo>
                    <a:pt x="768110" y="0"/>
                  </a:lnTo>
                  <a:cubicBezTo>
                    <a:pt x="779962" y="0"/>
                    <a:pt x="791329" y="4708"/>
                    <a:pt x="799710" y="13090"/>
                  </a:cubicBezTo>
                  <a:cubicBezTo>
                    <a:pt x="808092" y="21471"/>
                    <a:pt x="812800" y="32838"/>
                    <a:pt x="812800" y="44690"/>
                  </a:cubicBezTo>
                  <a:lnTo>
                    <a:pt x="812800" y="974472"/>
                  </a:lnTo>
                  <a:cubicBezTo>
                    <a:pt x="812800" y="986325"/>
                    <a:pt x="808092" y="997692"/>
                    <a:pt x="799710" y="1006073"/>
                  </a:cubicBezTo>
                  <a:cubicBezTo>
                    <a:pt x="791329" y="1014454"/>
                    <a:pt x="779962" y="1019163"/>
                    <a:pt x="768110" y="1019163"/>
                  </a:cubicBezTo>
                  <a:lnTo>
                    <a:pt x="44690" y="1019163"/>
                  </a:lnTo>
                  <a:cubicBezTo>
                    <a:pt x="32838" y="1019163"/>
                    <a:pt x="21471" y="1014454"/>
                    <a:pt x="13090" y="1006073"/>
                  </a:cubicBezTo>
                  <a:cubicBezTo>
                    <a:pt x="4708" y="997692"/>
                    <a:pt x="0" y="986325"/>
                    <a:pt x="0" y="974472"/>
                  </a:cubicBezTo>
                  <a:lnTo>
                    <a:pt x="0" y="44690"/>
                  </a:lnTo>
                  <a:cubicBezTo>
                    <a:pt x="0" y="32838"/>
                    <a:pt x="4708" y="21471"/>
                    <a:pt x="13090" y="13090"/>
                  </a:cubicBezTo>
                  <a:cubicBezTo>
                    <a:pt x="21471" y="4708"/>
                    <a:pt x="32838" y="0"/>
                    <a:pt x="44690" y="0"/>
                  </a:cubicBezTo>
                  <a:close/>
                </a:path>
              </a:pathLst>
            </a:custGeom>
            <a:solidFill>
              <a:srgbClr val="FFFFFF"/>
            </a:solidFill>
          </p:spPr>
          <p:txBody>
            <a:bodyPr/>
            <a:lstStyle/>
            <a:p>
              <a:endParaRPr lang="en-US"/>
            </a:p>
          </p:txBody>
        </p:sp>
        <p:sp>
          <p:nvSpPr>
            <p:cNvPr id="23" name="TextBox 23"/>
            <p:cNvSpPr txBox="1"/>
            <p:nvPr/>
          </p:nvSpPr>
          <p:spPr>
            <a:xfrm>
              <a:off x="0" y="-38100"/>
              <a:ext cx="812800" cy="1057263"/>
            </a:xfrm>
            <a:prstGeom prst="rect">
              <a:avLst/>
            </a:prstGeom>
          </p:spPr>
          <p:txBody>
            <a:bodyPr lIns="50800" tIns="50800" rIns="50800" bIns="50800" rtlCol="0" anchor="ctr"/>
            <a:lstStyle/>
            <a:p>
              <a:pPr algn="ctr">
                <a:lnSpc>
                  <a:spcPts val="2239"/>
                </a:lnSpc>
              </a:pPr>
              <a:endParaRPr/>
            </a:p>
          </p:txBody>
        </p:sp>
      </p:grpSp>
      <p:grpSp>
        <p:nvGrpSpPr>
          <p:cNvPr id="24" name="Group 24"/>
          <p:cNvGrpSpPr/>
          <p:nvPr/>
        </p:nvGrpSpPr>
        <p:grpSpPr>
          <a:xfrm>
            <a:off x="2985164" y="4287065"/>
            <a:ext cx="1121789" cy="1121789"/>
            <a:chOff x="0" y="0"/>
            <a:chExt cx="812800" cy="812800"/>
          </a:xfrm>
        </p:grpSpPr>
        <p:sp>
          <p:nvSpPr>
            <p:cNvPr id="25" name="Freeform 25"/>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010A4F"/>
            </a:solidFill>
          </p:spPr>
          <p:txBody>
            <a:bodyPr/>
            <a:lstStyle/>
            <a:p>
              <a:endParaRPr lang="en-US"/>
            </a:p>
          </p:txBody>
        </p:sp>
        <p:sp>
          <p:nvSpPr>
            <p:cNvPr id="26" name="TextBox 26"/>
            <p:cNvSpPr txBox="1"/>
            <p:nvPr/>
          </p:nvSpPr>
          <p:spPr>
            <a:xfrm>
              <a:off x="76200" y="38100"/>
              <a:ext cx="660400" cy="698500"/>
            </a:xfrm>
            <a:prstGeom prst="rect">
              <a:avLst/>
            </a:prstGeom>
          </p:spPr>
          <p:txBody>
            <a:bodyPr lIns="50800" tIns="50800" rIns="50800" bIns="50800" rtlCol="0" anchor="ctr"/>
            <a:lstStyle/>
            <a:p>
              <a:pPr algn="ctr">
                <a:lnSpc>
                  <a:spcPts val="2239"/>
                </a:lnSpc>
              </a:pPr>
              <a:endParaRPr/>
            </a:p>
          </p:txBody>
        </p:sp>
      </p:grpSp>
      <p:sp>
        <p:nvSpPr>
          <p:cNvPr id="27" name="Freeform 27"/>
          <p:cNvSpPr/>
          <p:nvPr/>
        </p:nvSpPr>
        <p:spPr>
          <a:xfrm>
            <a:off x="4052013" y="9213061"/>
            <a:ext cx="247059" cy="130941"/>
          </a:xfrm>
          <a:custGeom>
            <a:avLst/>
            <a:gdLst/>
            <a:ahLst/>
            <a:cxnLst/>
            <a:rect l="l" t="t" r="r" b="b"/>
            <a:pathLst>
              <a:path w="247059" h="130941">
                <a:moveTo>
                  <a:pt x="0" y="0"/>
                </a:moveTo>
                <a:lnTo>
                  <a:pt x="247059" y="0"/>
                </a:lnTo>
                <a:lnTo>
                  <a:pt x="247059" y="130941"/>
                </a:lnTo>
                <a:lnTo>
                  <a:pt x="0" y="130941"/>
                </a:lnTo>
                <a:lnTo>
                  <a:pt x="0" y="0"/>
                </a:lnTo>
                <a:close/>
              </a:path>
            </a:pathLst>
          </a:custGeom>
          <a:blipFill>
            <a:blip r:embed="rId4">
              <a:extLst>
                <a:ext uri="{96DAC541-7B7A-43D3-8B79-37D633B846F1}">
                  <asvg:svgBlip xmlns:asvg="http://schemas.microsoft.com/office/drawing/2016/SVG/main" r:embed="rId5"/>
                </a:ext>
              </a:extLst>
            </a:blip>
            <a:stretch>
              <a:fillRect/>
            </a:stretch>
          </a:blipFill>
        </p:spPr>
        <p:txBody>
          <a:bodyPr/>
          <a:lstStyle/>
          <a:p>
            <a:endParaRPr lang="en-US"/>
          </a:p>
        </p:txBody>
      </p:sp>
      <p:grpSp>
        <p:nvGrpSpPr>
          <p:cNvPr id="28" name="Group 28"/>
          <p:cNvGrpSpPr/>
          <p:nvPr/>
        </p:nvGrpSpPr>
        <p:grpSpPr>
          <a:xfrm>
            <a:off x="8222507" y="4287065"/>
            <a:ext cx="1121789" cy="1121789"/>
            <a:chOff x="0" y="0"/>
            <a:chExt cx="812800" cy="812800"/>
          </a:xfrm>
        </p:grpSpPr>
        <p:sp>
          <p:nvSpPr>
            <p:cNvPr id="29" name="Freeform 29"/>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A89CE3"/>
            </a:solidFill>
          </p:spPr>
          <p:txBody>
            <a:bodyPr/>
            <a:lstStyle/>
            <a:p>
              <a:endParaRPr lang="en-US"/>
            </a:p>
          </p:txBody>
        </p:sp>
        <p:sp>
          <p:nvSpPr>
            <p:cNvPr id="30" name="TextBox 30"/>
            <p:cNvSpPr txBox="1"/>
            <p:nvPr/>
          </p:nvSpPr>
          <p:spPr>
            <a:xfrm>
              <a:off x="76200" y="38100"/>
              <a:ext cx="660400" cy="698500"/>
            </a:xfrm>
            <a:prstGeom prst="rect">
              <a:avLst/>
            </a:prstGeom>
          </p:spPr>
          <p:txBody>
            <a:bodyPr lIns="50800" tIns="50800" rIns="50800" bIns="50800" rtlCol="0" anchor="ctr"/>
            <a:lstStyle/>
            <a:p>
              <a:pPr algn="ctr">
                <a:lnSpc>
                  <a:spcPts val="2239"/>
                </a:lnSpc>
              </a:pPr>
              <a:endParaRPr/>
            </a:p>
          </p:txBody>
        </p:sp>
      </p:grpSp>
      <p:sp>
        <p:nvSpPr>
          <p:cNvPr id="31" name="Freeform 31"/>
          <p:cNvSpPr/>
          <p:nvPr/>
        </p:nvSpPr>
        <p:spPr>
          <a:xfrm>
            <a:off x="9205312" y="9172524"/>
            <a:ext cx="247059" cy="130941"/>
          </a:xfrm>
          <a:custGeom>
            <a:avLst/>
            <a:gdLst/>
            <a:ahLst/>
            <a:cxnLst/>
            <a:rect l="l" t="t" r="r" b="b"/>
            <a:pathLst>
              <a:path w="247059" h="130941">
                <a:moveTo>
                  <a:pt x="0" y="0"/>
                </a:moveTo>
                <a:lnTo>
                  <a:pt x="247059" y="0"/>
                </a:lnTo>
                <a:lnTo>
                  <a:pt x="247059" y="130941"/>
                </a:lnTo>
                <a:lnTo>
                  <a:pt x="0" y="130941"/>
                </a:lnTo>
                <a:lnTo>
                  <a:pt x="0" y="0"/>
                </a:lnTo>
                <a:close/>
              </a:path>
            </a:pathLst>
          </a:custGeom>
          <a:blipFill>
            <a:blip r:embed="rId6">
              <a:extLst>
                <a:ext uri="{96DAC541-7B7A-43D3-8B79-37D633B846F1}">
                  <asvg:svgBlip xmlns:asvg="http://schemas.microsoft.com/office/drawing/2016/SVG/main" r:embed="rId7"/>
                </a:ext>
              </a:extLst>
            </a:blip>
            <a:stretch>
              <a:fillRect/>
            </a:stretch>
          </a:blipFill>
        </p:spPr>
        <p:txBody>
          <a:bodyPr/>
          <a:lstStyle/>
          <a:p>
            <a:endParaRPr lang="en-US"/>
          </a:p>
        </p:txBody>
      </p:sp>
      <p:sp>
        <p:nvSpPr>
          <p:cNvPr id="32" name="Freeform 32"/>
          <p:cNvSpPr/>
          <p:nvPr/>
        </p:nvSpPr>
        <p:spPr>
          <a:xfrm>
            <a:off x="3333486" y="4635387"/>
            <a:ext cx="425144" cy="425144"/>
          </a:xfrm>
          <a:custGeom>
            <a:avLst/>
            <a:gdLst/>
            <a:ahLst/>
            <a:cxnLst/>
            <a:rect l="l" t="t" r="r" b="b"/>
            <a:pathLst>
              <a:path w="425144" h="425144">
                <a:moveTo>
                  <a:pt x="0" y="0"/>
                </a:moveTo>
                <a:lnTo>
                  <a:pt x="425144" y="0"/>
                </a:lnTo>
                <a:lnTo>
                  <a:pt x="425144" y="425144"/>
                </a:lnTo>
                <a:lnTo>
                  <a:pt x="0" y="425144"/>
                </a:lnTo>
                <a:lnTo>
                  <a:pt x="0" y="0"/>
                </a:lnTo>
                <a:close/>
              </a:path>
            </a:pathLst>
          </a:custGeom>
          <a:blipFill>
            <a:blip r:embed="rId8">
              <a:extLst>
                <a:ext uri="{96DAC541-7B7A-43D3-8B79-37D633B846F1}">
                  <asvg:svgBlip xmlns:asvg="http://schemas.microsoft.com/office/drawing/2016/SVG/main" r:embed="rId9"/>
                </a:ext>
              </a:extLst>
            </a:blip>
            <a:stretch>
              <a:fillRect/>
            </a:stretch>
          </a:blipFill>
        </p:spPr>
        <p:txBody>
          <a:bodyPr/>
          <a:lstStyle/>
          <a:p>
            <a:endParaRPr lang="en-US"/>
          </a:p>
        </p:txBody>
      </p:sp>
      <p:sp>
        <p:nvSpPr>
          <p:cNvPr id="33" name="Freeform 33"/>
          <p:cNvSpPr/>
          <p:nvPr/>
        </p:nvSpPr>
        <p:spPr>
          <a:xfrm>
            <a:off x="8526446" y="4718356"/>
            <a:ext cx="513910" cy="425144"/>
          </a:xfrm>
          <a:custGeom>
            <a:avLst/>
            <a:gdLst/>
            <a:ahLst/>
            <a:cxnLst/>
            <a:rect l="l" t="t" r="r" b="b"/>
            <a:pathLst>
              <a:path w="513910" h="425144">
                <a:moveTo>
                  <a:pt x="0" y="0"/>
                </a:moveTo>
                <a:lnTo>
                  <a:pt x="513910" y="0"/>
                </a:lnTo>
                <a:lnTo>
                  <a:pt x="513910" y="425144"/>
                </a:lnTo>
                <a:lnTo>
                  <a:pt x="0" y="425144"/>
                </a:lnTo>
                <a:lnTo>
                  <a:pt x="0" y="0"/>
                </a:lnTo>
                <a:close/>
              </a:path>
            </a:pathLst>
          </a:custGeom>
          <a:blipFill>
            <a:blip r:embed="rId10">
              <a:extLst>
                <a:ext uri="{96DAC541-7B7A-43D3-8B79-37D633B846F1}">
                  <asvg:svgBlip xmlns:asvg="http://schemas.microsoft.com/office/drawing/2016/SVG/main" r:embed="rId11"/>
                </a:ext>
              </a:extLst>
            </a:blip>
            <a:stretch>
              <a:fillRect/>
            </a:stretch>
          </a:blipFill>
        </p:spPr>
        <p:txBody>
          <a:bodyPr/>
          <a:lstStyle/>
          <a:p>
            <a:endParaRPr lang="en-US"/>
          </a:p>
        </p:txBody>
      </p:sp>
      <p:sp>
        <p:nvSpPr>
          <p:cNvPr id="34" name="TextBox 34"/>
          <p:cNvSpPr txBox="1"/>
          <p:nvPr/>
        </p:nvSpPr>
        <p:spPr>
          <a:xfrm>
            <a:off x="2070960" y="2196164"/>
            <a:ext cx="6840791" cy="830961"/>
          </a:xfrm>
          <a:prstGeom prst="rect">
            <a:avLst/>
          </a:prstGeom>
        </p:spPr>
        <p:txBody>
          <a:bodyPr lIns="0" tIns="0" rIns="0" bIns="0" rtlCol="0" anchor="t">
            <a:spAutoFit/>
          </a:bodyPr>
          <a:lstStyle/>
          <a:p>
            <a:pPr>
              <a:lnSpc>
                <a:spcPts val="6552"/>
              </a:lnSpc>
            </a:pPr>
            <a:r>
              <a:rPr lang="en-US" sz="5600">
                <a:solidFill>
                  <a:srgbClr val="000000"/>
                </a:solidFill>
                <a:latin typeface="Abril Fatface"/>
              </a:rPr>
              <a:t>Buying motives</a:t>
            </a:r>
          </a:p>
        </p:txBody>
      </p:sp>
      <p:sp>
        <p:nvSpPr>
          <p:cNvPr id="35" name="TextBox 35"/>
          <p:cNvSpPr txBox="1"/>
          <p:nvPr/>
        </p:nvSpPr>
        <p:spPr>
          <a:xfrm>
            <a:off x="2929134" y="6174227"/>
            <a:ext cx="2925124" cy="1931035"/>
          </a:xfrm>
          <a:prstGeom prst="rect">
            <a:avLst/>
          </a:prstGeom>
        </p:spPr>
        <p:txBody>
          <a:bodyPr lIns="0" tIns="0" rIns="0" bIns="0" rtlCol="0" anchor="t">
            <a:spAutoFit/>
          </a:bodyPr>
          <a:lstStyle/>
          <a:p>
            <a:pPr>
              <a:lnSpc>
                <a:spcPts val="2239"/>
              </a:lnSpc>
            </a:pPr>
            <a:r>
              <a:rPr lang="en-US" sz="1599">
                <a:solidFill>
                  <a:srgbClr val="000000"/>
                </a:solidFill>
                <a:latin typeface="Glacial Indifference"/>
              </a:rPr>
              <a:t>-  AI assistance</a:t>
            </a:r>
          </a:p>
          <a:p>
            <a:pPr>
              <a:lnSpc>
                <a:spcPts val="2239"/>
              </a:lnSpc>
            </a:pPr>
            <a:r>
              <a:rPr lang="en-US" sz="1599">
                <a:solidFill>
                  <a:srgbClr val="000000"/>
                </a:solidFill>
                <a:latin typeface="Glacial Indifference"/>
              </a:rPr>
              <a:t>-  Notifications</a:t>
            </a:r>
          </a:p>
          <a:p>
            <a:pPr>
              <a:lnSpc>
                <a:spcPts val="2239"/>
              </a:lnSpc>
            </a:pPr>
            <a:r>
              <a:rPr lang="en-US" sz="1599">
                <a:solidFill>
                  <a:srgbClr val="000000"/>
                </a:solidFill>
                <a:latin typeface="Glacial Indifference"/>
              </a:rPr>
              <a:t>-  Directions</a:t>
            </a:r>
          </a:p>
          <a:p>
            <a:pPr>
              <a:lnSpc>
                <a:spcPts val="2239"/>
              </a:lnSpc>
            </a:pPr>
            <a:r>
              <a:rPr lang="en-US" sz="1599">
                <a:solidFill>
                  <a:srgbClr val="000000"/>
                </a:solidFill>
                <a:latin typeface="Glacial Indifference"/>
              </a:rPr>
              <a:t>-  Latest updates</a:t>
            </a:r>
          </a:p>
          <a:p>
            <a:pPr>
              <a:lnSpc>
                <a:spcPts val="2239"/>
              </a:lnSpc>
            </a:pPr>
            <a:r>
              <a:rPr lang="en-US" sz="1599">
                <a:solidFill>
                  <a:srgbClr val="000000"/>
                </a:solidFill>
                <a:latin typeface="Glacial Indifference"/>
              </a:rPr>
              <a:t>-  Payment functionalities</a:t>
            </a:r>
          </a:p>
          <a:p>
            <a:pPr>
              <a:lnSpc>
                <a:spcPts val="2239"/>
              </a:lnSpc>
            </a:pPr>
            <a:r>
              <a:rPr lang="en-US" sz="1599">
                <a:solidFill>
                  <a:srgbClr val="000000"/>
                </a:solidFill>
                <a:latin typeface="Glacial Indifference"/>
              </a:rPr>
              <a:t>-  Real-time agent notifications</a:t>
            </a:r>
          </a:p>
          <a:p>
            <a:pPr>
              <a:lnSpc>
                <a:spcPts val="2239"/>
              </a:lnSpc>
              <a:spcBef>
                <a:spcPct val="0"/>
              </a:spcBef>
            </a:pPr>
            <a:r>
              <a:rPr lang="en-US" sz="1599">
                <a:solidFill>
                  <a:srgbClr val="000000"/>
                </a:solidFill>
                <a:latin typeface="Glacial Indifference"/>
              </a:rPr>
              <a:t>-  Community access</a:t>
            </a:r>
          </a:p>
        </p:txBody>
      </p:sp>
      <p:sp>
        <p:nvSpPr>
          <p:cNvPr id="36" name="TextBox 36"/>
          <p:cNvSpPr txBox="1"/>
          <p:nvPr/>
        </p:nvSpPr>
        <p:spPr>
          <a:xfrm>
            <a:off x="2929134" y="5753689"/>
            <a:ext cx="2355637" cy="314859"/>
          </a:xfrm>
          <a:prstGeom prst="rect">
            <a:avLst/>
          </a:prstGeom>
        </p:spPr>
        <p:txBody>
          <a:bodyPr lIns="0" tIns="0" rIns="0" bIns="0" rtlCol="0" anchor="t">
            <a:spAutoFit/>
          </a:bodyPr>
          <a:lstStyle/>
          <a:p>
            <a:pPr>
              <a:lnSpc>
                <a:spcPts val="2595"/>
              </a:lnSpc>
              <a:spcBef>
                <a:spcPct val="0"/>
              </a:spcBef>
            </a:pPr>
            <a:r>
              <a:rPr lang="en-US" sz="1853" spc="18">
                <a:solidFill>
                  <a:srgbClr val="000000"/>
                </a:solidFill>
                <a:latin typeface="Glacial Indifference"/>
              </a:rPr>
              <a:t>Free Version </a:t>
            </a:r>
          </a:p>
        </p:txBody>
      </p:sp>
      <p:sp>
        <p:nvSpPr>
          <p:cNvPr id="37" name="TextBox 37"/>
          <p:cNvSpPr txBox="1"/>
          <p:nvPr/>
        </p:nvSpPr>
        <p:spPr>
          <a:xfrm>
            <a:off x="2861634" y="9123948"/>
            <a:ext cx="1190379" cy="257959"/>
          </a:xfrm>
          <a:prstGeom prst="rect">
            <a:avLst/>
          </a:prstGeom>
        </p:spPr>
        <p:txBody>
          <a:bodyPr lIns="0" tIns="0" rIns="0" bIns="0" rtlCol="0" anchor="t">
            <a:spAutoFit/>
          </a:bodyPr>
          <a:lstStyle/>
          <a:p>
            <a:pPr>
              <a:lnSpc>
                <a:spcPts val="2056"/>
              </a:lnSpc>
              <a:spcBef>
                <a:spcPct val="0"/>
              </a:spcBef>
            </a:pPr>
            <a:r>
              <a:rPr lang="en-US" sz="1469">
                <a:solidFill>
                  <a:srgbClr val="000000"/>
                </a:solidFill>
                <a:latin typeface="Glacial Indifference"/>
              </a:rPr>
              <a:t>Learn More</a:t>
            </a:r>
          </a:p>
        </p:txBody>
      </p:sp>
      <p:sp>
        <p:nvSpPr>
          <p:cNvPr id="38" name="TextBox 38"/>
          <p:cNvSpPr txBox="1"/>
          <p:nvPr/>
        </p:nvSpPr>
        <p:spPr>
          <a:xfrm>
            <a:off x="8166477" y="5753689"/>
            <a:ext cx="2355637" cy="314859"/>
          </a:xfrm>
          <a:prstGeom prst="rect">
            <a:avLst/>
          </a:prstGeom>
        </p:spPr>
        <p:txBody>
          <a:bodyPr lIns="0" tIns="0" rIns="0" bIns="0" rtlCol="0" anchor="t">
            <a:spAutoFit/>
          </a:bodyPr>
          <a:lstStyle/>
          <a:p>
            <a:pPr>
              <a:lnSpc>
                <a:spcPts val="2595"/>
              </a:lnSpc>
              <a:spcBef>
                <a:spcPct val="0"/>
              </a:spcBef>
            </a:pPr>
            <a:r>
              <a:rPr lang="en-US" sz="1853" spc="18">
                <a:solidFill>
                  <a:srgbClr val="000000"/>
                </a:solidFill>
                <a:latin typeface="Glacial Indifference"/>
              </a:rPr>
              <a:t>Premium Version </a:t>
            </a:r>
          </a:p>
        </p:txBody>
      </p:sp>
      <p:sp>
        <p:nvSpPr>
          <p:cNvPr id="39" name="TextBox 39"/>
          <p:cNvSpPr txBox="1"/>
          <p:nvPr/>
        </p:nvSpPr>
        <p:spPr>
          <a:xfrm>
            <a:off x="8070962" y="9103411"/>
            <a:ext cx="1177818" cy="240665"/>
          </a:xfrm>
          <a:prstGeom prst="rect">
            <a:avLst/>
          </a:prstGeom>
        </p:spPr>
        <p:txBody>
          <a:bodyPr lIns="0" tIns="0" rIns="0" bIns="0" rtlCol="0" anchor="t">
            <a:spAutoFit/>
          </a:bodyPr>
          <a:lstStyle/>
          <a:p>
            <a:pPr>
              <a:lnSpc>
                <a:spcPts val="1960"/>
              </a:lnSpc>
              <a:spcBef>
                <a:spcPct val="0"/>
              </a:spcBef>
            </a:pPr>
            <a:r>
              <a:rPr lang="en-US" sz="1400">
                <a:solidFill>
                  <a:srgbClr val="000000"/>
                </a:solidFill>
                <a:latin typeface="Glacial Indifference"/>
              </a:rPr>
              <a:t>Learn More</a:t>
            </a:r>
          </a:p>
        </p:txBody>
      </p:sp>
      <p:sp>
        <p:nvSpPr>
          <p:cNvPr id="40" name="TextBox 40"/>
          <p:cNvSpPr txBox="1"/>
          <p:nvPr/>
        </p:nvSpPr>
        <p:spPr>
          <a:xfrm>
            <a:off x="8222507" y="6174227"/>
            <a:ext cx="2355637" cy="3282107"/>
          </a:xfrm>
          <a:prstGeom prst="rect">
            <a:avLst/>
          </a:prstGeom>
        </p:spPr>
        <p:txBody>
          <a:bodyPr lIns="0" tIns="0" rIns="0" bIns="0" rtlCol="0" anchor="t">
            <a:spAutoFit/>
          </a:bodyPr>
          <a:lstStyle/>
          <a:p>
            <a:pPr>
              <a:lnSpc>
                <a:spcPts val="2239"/>
              </a:lnSpc>
            </a:pPr>
            <a:r>
              <a:rPr lang="en-US" sz="1599">
                <a:solidFill>
                  <a:srgbClr val="000000"/>
                </a:solidFill>
                <a:latin typeface="Glacial Indifference"/>
              </a:rPr>
              <a:t>$5 per month is all you need to park your car hassle-free with: </a:t>
            </a:r>
          </a:p>
          <a:p>
            <a:pPr>
              <a:lnSpc>
                <a:spcPts val="2239"/>
              </a:lnSpc>
            </a:pPr>
            <a:r>
              <a:rPr lang="en-US" sz="1599">
                <a:solidFill>
                  <a:srgbClr val="000000"/>
                </a:solidFill>
                <a:latin typeface="Glacial Indifference"/>
              </a:rPr>
              <a:t>-  Free version benefits</a:t>
            </a:r>
          </a:p>
          <a:p>
            <a:pPr>
              <a:lnSpc>
                <a:spcPts val="2239"/>
              </a:lnSpc>
            </a:pPr>
            <a:r>
              <a:rPr lang="en-US" sz="1599">
                <a:solidFill>
                  <a:srgbClr val="000000"/>
                </a:solidFill>
                <a:latin typeface="Glacial Indifference"/>
              </a:rPr>
              <a:t>-  Reserved parking spot nearby</a:t>
            </a:r>
          </a:p>
          <a:p>
            <a:pPr>
              <a:lnSpc>
                <a:spcPts val="2239"/>
              </a:lnSpc>
            </a:pPr>
            <a:r>
              <a:rPr lang="en-US" sz="1599">
                <a:solidFill>
                  <a:srgbClr val="000000"/>
                </a:solidFill>
                <a:latin typeface="Glacial Indifference"/>
              </a:rPr>
              <a:t>-  Parking spot size verification</a:t>
            </a:r>
          </a:p>
          <a:p>
            <a:pPr>
              <a:lnSpc>
                <a:spcPts val="2239"/>
              </a:lnSpc>
            </a:pPr>
            <a:r>
              <a:rPr lang="en-US" sz="1599">
                <a:solidFill>
                  <a:srgbClr val="000000"/>
                </a:solidFill>
                <a:latin typeface="Glacial Indifference"/>
              </a:rPr>
              <a:t>-  Priority support line</a:t>
            </a:r>
          </a:p>
          <a:p>
            <a:pPr>
              <a:lnSpc>
                <a:spcPts val="2239"/>
              </a:lnSpc>
            </a:pPr>
            <a:r>
              <a:rPr lang="en-US" sz="1599">
                <a:solidFill>
                  <a:srgbClr val="000000"/>
                </a:solidFill>
                <a:latin typeface="Glacial Indifference"/>
              </a:rPr>
              <a:t>-  No ads</a:t>
            </a:r>
          </a:p>
          <a:p>
            <a:pPr>
              <a:lnSpc>
                <a:spcPts val="1352"/>
              </a:lnSpc>
            </a:pPr>
            <a:endParaRPr lang="en-US" sz="1599">
              <a:solidFill>
                <a:srgbClr val="000000"/>
              </a:solidFill>
              <a:latin typeface="Glacial Indifference"/>
            </a:endParaRPr>
          </a:p>
          <a:p>
            <a:pPr>
              <a:lnSpc>
                <a:spcPts val="1352"/>
              </a:lnSpc>
            </a:pPr>
            <a:endParaRPr lang="en-US" sz="1599">
              <a:solidFill>
                <a:srgbClr val="000000"/>
              </a:solidFill>
              <a:latin typeface="Glacial Indifference"/>
            </a:endParaRPr>
          </a:p>
          <a:p>
            <a:pPr>
              <a:lnSpc>
                <a:spcPts val="1352"/>
              </a:lnSpc>
              <a:spcBef>
                <a:spcPct val="0"/>
              </a:spcBef>
            </a:pPr>
            <a:endParaRPr lang="en-US" sz="1599">
              <a:solidFill>
                <a:srgbClr val="000000"/>
              </a:solidFill>
              <a:latin typeface="Glacial Indifference"/>
            </a:endParaRPr>
          </a:p>
        </p:txBody>
      </p:sp>
      <p:grpSp>
        <p:nvGrpSpPr>
          <p:cNvPr id="41" name="Group 41"/>
          <p:cNvGrpSpPr/>
          <p:nvPr/>
        </p:nvGrpSpPr>
        <p:grpSpPr>
          <a:xfrm>
            <a:off x="17293116" y="565634"/>
            <a:ext cx="397367" cy="28996"/>
            <a:chOff x="0" y="0"/>
            <a:chExt cx="128243" cy="9358"/>
          </a:xfrm>
        </p:grpSpPr>
        <p:sp>
          <p:nvSpPr>
            <p:cNvPr id="42" name="Freeform 42"/>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010A4F"/>
            </a:solidFill>
          </p:spPr>
          <p:txBody>
            <a:bodyPr/>
            <a:lstStyle/>
            <a:p>
              <a:endParaRPr lang="en-US"/>
            </a:p>
          </p:txBody>
        </p:sp>
        <p:sp>
          <p:nvSpPr>
            <p:cNvPr id="43" name="TextBox 43"/>
            <p:cNvSpPr txBox="1"/>
            <p:nvPr/>
          </p:nvSpPr>
          <p:spPr>
            <a:xfrm>
              <a:off x="0" y="-47625"/>
              <a:ext cx="128243" cy="56983"/>
            </a:xfrm>
            <a:prstGeom prst="rect">
              <a:avLst/>
            </a:prstGeom>
          </p:spPr>
          <p:txBody>
            <a:bodyPr lIns="50800" tIns="50800" rIns="50800" bIns="50800" rtlCol="0" anchor="ctr"/>
            <a:lstStyle/>
            <a:p>
              <a:pPr algn="ctr">
                <a:lnSpc>
                  <a:spcPts val="3079"/>
                </a:lnSpc>
                <a:spcBef>
                  <a:spcPct val="0"/>
                </a:spcBef>
              </a:pPr>
              <a:endParaRPr/>
            </a:p>
          </p:txBody>
        </p:sp>
      </p:grpSp>
      <p:grpSp>
        <p:nvGrpSpPr>
          <p:cNvPr id="44" name="Group 44"/>
          <p:cNvGrpSpPr/>
          <p:nvPr/>
        </p:nvGrpSpPr>
        <p:grpSpPr>
          <a:xfrm>
            <a:off x="17293116" y="657737"/>
            <a:ext cx="397367" cy="28996"/>
            <a:chOff x="0" y="0"/>
            <a:chExt cx="128243" cy="9358"/>
          </a:xfrm>
        </p:grpSpPr>
        <p:sp>
          <p:nvSpPr>
            <p:cNvPr id="45" name="Freeform 45"/>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txBody>
            <a:bodyPr/>
            <a:lstStyle/>
            <a:p>
              <a:endParaRPr lang="en-US"/>
            </a:p>
          </p:txBody>
        </p:sp>
        <p:sp>
          <p:nvSpPr>
            <p:cNvPr id="46" name="TextBox 46"/>
            <p:cNvSpPr txBox="1"/>
            <p:nvPr/>
          </p:nvSpPr>
          <p:spPr>
            <a:xfrm>
              <a:off x="0" y="-47625"/>
              <a:ext cx="128243" cy="56983"/>
            </a:xfrm>
            <a:prstGeom prst="rect">
              <a:avLst/>
            </a:prstGeom>
          </p:spPr>
          <p:txBody>
            <a:bodyPr lIns="50800" tIns="50800" rIns="50800" bIns="50800" rtlCol="0" anchor="ctr"/>
            <a:lstStyle/>
            <a:p>
              <a:pPr algn="ctr">
                <a:lnSpc>
                  <a:spcPts val="3079"/>
                </a:lnSpc>
                <a:spcBef>
                  <a:spcPct val="0"/>
                </a:spcBef>
              </a:pPr>
              <a:endParaRPr/>
            </a:p>
          </p:txBody>
        </p:sp>
      </p:grpSp>
      <p:sp>
        <p:nvSpPr>
          <p:cNvPr id="47" name="TextBox 47"/>
          <p:cNvSpPr txBox="1"/>
          <p:nvPr/>
        </p:nvSpPr>
        <p:spPr>
          <a:xfrm>
            <a:off x="1163822" y="426550"/>
            <a:ext cx="2456641" cy="521336"/>
          </a:xfrm>
          <a:prstGeom prst="rect">
            <a:avLst/>
          </a:prstGeom>
        </p:spPr>
        <p:txBody>
          <a:bodyPr lIns="0" tIns="0" rIns="0" bIns="0" rtlCol="0" anchor="t">
            <a:spAutoFit/>
          </a:bodyPr>
          <a:lstStyle/>
          <a:p>
            <a:pPr>
              <a:lnSpc>
                <a:spcPts val="4339"/>
              </a:lnSpc>
              <a:spcBef>
                <a:spcPct val="0"/>
              </a:spcBef>
            </a:pPr>
            <a:r>
              <a:rPr lang="en-US" sz="3099" spc="30">
                <a:solidFill>
                  <a:srgbClr val="000000"/>
                </a:solidFill>
                <a:latin typeface="Abril Fatface"/>
              </a:rPr>
              <a:t>Park</a:t>
            </a:r>
            <a:r>
              <a:rPr lang="en-US" sz="3099" spc="30">
                <a:solidFill>
                  <a:srgbClr val="000000"/>
                </a:solidFill>
                <a:latin typeface="Abril Fatface Italics"/>
              </a:rPr>
              <a:t>Savvy</a:t>
            </a:r>
          </a:p>
        </p:txBody>
      </p:sp>
      <p:sp>
        <p:nvSpPr>
          <p:cNvPr id="48" name="TextBox 48"/>
          <p:cNvSpPr txBox="1"/>
          <p:nvPr/>
        </p:nvSpPr>
        <p:spPr>
          <a:xfrm>
            <a:off x="15940842" y="498624"/>
            <a:ext cx="978460" cy="273685"/>
          </a:xfrm>
          <a:prstGeom prst="rect">
            <a:avLst/>
          </a:prstGeom>
        </p:spPr>
        <p:txBody>
          <a:bodyPr lIns="0" tIns="0" rIns="0" bIns="0" rtlCol="0" anchor="t">
            <a:spAutoFit/>
          </a:bodyPr>
          <a:lstStyle/>
          <a:p>
            <a:pPr>
              <a:lnSpc>
                <a:spcPts val="2239"/>
              </a:lnSpc>
              <a:spcBef>
                <a:spcPct val="0"/>
              </a:spcBef>
            </a:pPr>
            <a:r>
              <a:rPr lang="en-US" sz="1599">
                <a:solidFill>
                  <a:srgbClr val="000000"/>
                </a:solidFill>
                <a:latin typeface="Abril Fatface"/>
              </a:rPr>
              <a:t>Contact</a:t>
            </a:r>
          </a:p>
        </p:txBody>
      </p:sp>
      <p:sp>
        <p:nvSpPr>
          <p:cNvPr id="49" name="TextBox 49"/>
          <p:cNvSpPr txBox="1"/>
          <p:nvPr/>
        </p:nvSpPr>
        <p:spPr>
          <a:xfrm>
            <a:off x="14385046" y="498624"/>
            <a:ext cx="1060497" cy="273685"/>
          </a:xfrm>
          <a:prstGeom prst="rect">
            <a:avLst/>
          </a:prstGeom>
        </p:spPr>
        <p:txBody>
          <a:bodyPr lIns="0" tIns="0" rIns="0" bIns="0" rtlCol="0" anchor="t">
            <a:spAutoFit/>
          </a:bodyPr>
          <a:lstStyle/>
          <a:p>
            <a:pPr>
              <a:lnSpc>
                <a:spcPts val="2239"/>
              </a:lnSpc>
              <a:spcBef>
                <a:spcPct val="0"/>
              </a:spcBef>
            </a:pPr>
            <a:r>
              <a:rPr lang="en-US" sz="1599">
                <a:solidFill>
                  <a:srgbClr val="000000"/>
                </a:solidFill>
                <a:latin typeface="Abril Fatface"/>
              </a:rPr>
              <a:t>About Us</a:t>
            </a:r>
          </a:p>
        </p:txBody>
      </p:sp>
      <p:sp>
        <p:nvSpPr>
          <p:cNvPr id="50" name="TextBox 50"/>
          <p:cNvSpPr txBox="1"/>
          <p:nvPr/>
        </p:nvSpPr>
        <p:spPr>
          <a:xfrm>
            <a:off x="13154289" y="498624"/>
            <a:ext cx="735456" cy="273685"/>
          </a:xfrm>
          <a:prstGeom prst="rect">
            <a:avLst/>
          </a:prstGeom>
        </p:spPr>
        <p:txBody>
          <a:bodyPr lIns="0" tIns="0" rIns="0" bIns="0" rtlCol="0" anchor="t">
            <a:spAutoFit/>
          </a:bodyPr>
          <a:lstStyle/>
          <a:p>
            <a:pPr>
              <a:lnSpc>
                <a:spcPts val="2239"/>
              </a:lnSpc>
              <a:spcBef>
                <a:spcPct val="0"/>
              </a:spcBef>
            </a:pPr>
            <a:r>
              <a:rPr lang="en-US" sz="1599">
                <a:solidFill>
                  <a:srgbClr val="000000"/>
                </a:solidFill>
                <a:latin typeface="Abril Fatface"/>
              </a:rPr>
              <a:t>Photo</a:t>
            </a:r>
          </a:p>
        </p:txBody>
      </p:sp>
      <p:sp>
        <p:nvSpPr>
          <p:cNvPr id="51" name="TextBox 51"/>
          <p:cNvSpPr txBox="1"/>
          <p:nvPr/>
        </p:nvSpPr>
        <p:spPr>
          <a:xfrm>
            <a:off x="11898530" y="498624"/>
            <a:ext cx="809760" cy="273685"/>
          </a:xfrm>
          <a:prstGeom prst="rect">
            <a:avLst/>
          </a:prstGeom>
        </p:spPr>
        <p:txBody>
          <a:bodyPr lIns="0" tIns="0" rIns="0" bIns="0" rtlCol="0" anchor="t">
            <a:spAutoFit/>
          </a:bodyPr>
          <a:lstStyle/>
          <a:p>
            <a:pPr>
              <a:lnSpc>
                <a:spcPts val="2239"/>
              </a:lnSpc>
              <a:spcBef>
                <a:spcPct val="0"/>
              </a:spcBef>
            </a:pPr>
            <a:r>
              <a:rPr lang="en-US" sz="1599">
                <a:solidFill>
                  <a:srgbClr val="000000"/>
                </a:solidFill>
                <a:latin typeface="Abril Fatface"/>
              </a:rPr>
              <a:t>Home</a:t>
            </a:r>
          </a:p>
        </p:txBody>
      </p:sp>
    </p:spTree>
  </p:cSld>
  <p:clrMapOvr>
    <a:masterClrMapping/>
  </p:clrMapOvr>
  <mc:AlternateContent xmlns:mc="http://schemas.openxmlformats.org/markup-compatibility/2006" xmlns:p14="http://schemas.microsoft.com/office/powerpoint/2010/main">
    <mc:Choice Requires="p14">
      <p:transition spd="slow" p14:dur="2000" advTm="23270"/>
    </mc:Choice>
    <mc:Fallback xmlns="">
      <p:transition spd="slow" advTm="23270"/>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bg>
      <p:bgPr>
        <a:solidFill>
          <a:srgbClr val="A89CE3"/>
        </a:solidFill>
        <a:effectLst/>
      </p:bgPr>
    </p:bg>
    <p:spTree>
      <p:nvGrpSpPr>
        <p:cNvPr id="1" name=""/>
        <p:cNvGrpSpPr/>
        <p:nvPr/>
      </p:nvGrpSpPr>
      <p:grpSpPr>
        <a:xfrm>
          <a:off x="0" y="0"/>
          <a:ext cx="0" cy="0"/>
          <a:chOff x="0" y="0"/>
          <a:chExt cx="0" cy="0"/>
        </a:xfrm>
      </p:grpSpPr>
      <p:grpSp>
        <p:nvGrpSpPr>
          <p:cNvPr id="2" name="Group 2"/>
          <p:cNvGrpSpPr/>
          <p:nvPr/>
        </p:nvGrpSpPr>
        <p:grpSpPr>
          <a:xfrm>
            <a:off x="18177932" y="8597752"/>
            <a:ext cx="110068" cy="660548"/>
            <a:chOff x="0" y="0"/>
            <a:chExt cx="28989" cy="173972"/>
          </a:xfrm>
        </p:grpSpPr>
        <p:sp>
          <p:nvSpPr>
            <p:cNvPr id="3" name="Freeform 3"/>
            <p:cNvSpPr/>
            <p:nvPr/>
          </p:nvSpPr>
          <p:spPr>
            <a:xfrm>
              <a:off x="0" y="0"/>
              <a:ext cx="28989" cy="173972"/>
            </a:xfrm>
            <a:custGeom>
              <a:avLst/>
              <a:gdLst/>
              <a:ahLst/>
              <a:cxnLst/>
              <a:rect l="l" t="t" r="r" b="b"/>
              <a:pathLst>
                <a:path w="28989" h="173972">
                  <a:moveTo>
                    <a:pt x="0" y="0"/>
                  </a:moveTo>
                  <a:lnTo>
                    <a:pt x="28989" y="0"/>
                  </a:lnTo>
                  <a:lnTo>
                    <a:pt x="28989" y="173972"/>
                  </a:lnTo>
                  <a:lnTo>
                    <a:pt x="0" y="173972"/>
                  </a:lnTo>
                  <a:close/>
                </a:path>
              </a:pathLst>
            </a:custGeom>
            <a:solidFill>
              <a:srgbClr val="010A4F"/>
            </a:solidFill>
          </p:spPr>
          <p:txBody>
            <a:bodyPr/>
            <a:lstStyle/>
            <a:p>
              <a:endParaRPr lang="en-US"/>
            </a:p>
          </p:txBody>
        </p:sp>
        <p:sp>
          <p:nvSpPr>
            <p:cNvPr id="4" name="TextBox 4"/>
            <p:cNvSpPr txBox="1"/>
            <p:nvPr/>
          </p:nvSpPr>
          <p:spPr>
            <a:xfrm>
              <a:off x="0" y="-38100"/>
              <a:ext cx="28989" cy="212072"/>
            </a:xfrm>
            <a:prstGeom prst="rect">
              <a:avLst/>
            </a:prstGeom>
          </p:spPr>
          <p:txBody>
            <a:bodyPr lIns="50800" tIns="50800" rIns="50800" bIns="50800" rtlCol="0" anchor="ctr"/>
            <a:lstStyle/>
            <a:p>
              <a:pPr algn="ctr">
                <a:lnSpc>
                  <a:spcPts val="2659"/>
                </a:lnSpc>
              </a:pPr>
              <a:endParaRPr/>
            </a:p>
          </p:txBody>
        </p:sp>
      </p:grpSp>
      <p:grpSp>
        <p:nvGrpSpPr>
          <p:cNvPr id="5" name="Group 5"/>
          <p:cNvGrpSpPr>
            <a:grpSpLocks noChangeAspect="1"/>
          </p:cNvGrpSpPr>
          <p:nvPr/>
        </p:nvGrpSpPr>
        <p:grpSpPr>
          <a:xfrm>
            <a:off x="4313621" y="-592800"/>
            <a:ext cx="4658921" cy="9218475"/>
            <a:chOff x="0" y="0"/>
            <a:chExt cx="2620010" cy="5184140"/>
          </a:xfrm>
        </p:grpSpPr>
        <p:sp>
          <p:nvSpPr>
            <p:cNvPr id="6" name="Freeform 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ADFE8"/>
            </a:solidFill>
          </p:spPr>
          <p:txBody>
            <a:bodyPr/>
            <a:lstStyle/>
            <a:p>
              <a:endParaRPr lang="en-US"/>
            </a:p>
          </p:txBody>
        </p:sp>
        <p:sp>
          <p:nvSpPr>
            <p:cNvPr id="7" name="Freeform 7"/>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a:stretch>
                <a:fillRect l="-122348" r="-122348"/>
              </a:stretch>
            </a:blipFill>
          </p:spPr>
          <p:txBody>
            <a:bodyPr/>
            <a:lstStyle/>
            <a:p>
              <a:endParaRPr lang="en-US"/>
            </a:p>
          </p:txBody>
        </p:sp>
        <p:sp>
          <p:nvSpPr>
            <p:cNvPr id="8" name="Freeform 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010A4F"/>
            </a:solidFill>
          </p:spPr>
          <p:txBody>
            <a:bodyPr/>
            <a:lstStyle/>
            <a:p>
              <a:endParaRPr lang="en-US"/>
            </a:p>
          </p:txBody>
        </p:sp>
        <p:sp>
          <p:nvSpPr>
            <p:cNvPr id="9" name="Freeform 9"/>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010A4F"/>
            </a:solidFill>
          </p:spPr>
          <p:txBody>
            <a:bodyPr/>
            <a:lstStyle/>
            <a:p>
              <a:endParaRPr lang="en-US"/>
            </a:p>
          </p:txBody>
        </p:sp>
        <p:sp>
          <p:nvSpPr>
            <p:cNvPr id="10" name="Freeform 1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11" name="Freeform 1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12" name="Freeform 1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13" name="Freeform 1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14" name="Freeform 1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A89CE3"/>
            </a:solidFill>
          </p:spPr>
          <p:txBody>
            <a:bodyPr/>
            <a:lstStyle/>
            <a:p>
              <a:endParaRPr lang="en-US"/>
            </a:p>
          </p:txBody>
        </p:sp>
      </p:grpSp>
      <p:grpSp>
        <p:nvGrpSpPr>
          <p:cNvPr id="15" name="Group 15"/>
          <p:cNvGrpSpPr>
            <a:grpSpLocks noChangeAspect="1"/>
          </p:cNvGrpSpPr>
          <p:nvPr/>
        </p:nvGrpSpPr>
        <p:grpSpPr>
          <a:xfrm>
            <a:off x="-563694" y="1661325"/>
            <a:ext cx="4658921" cy="9218475"/>
            <a:chOff x="0" y="0"/>
            <a:chExt cx="2620010" cy="5184140"/>
          </a:xfrm>
        </p:grpSpPr>
        <p:sp>
          <p:nvSpPr>
            <p:cNvPr id="16" name="Freeform 1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FADFE8"/>
            </a:solidFill>
          </p:spPr>
          <p:txBody>
            <a:bodyPr/>
            <a:lstStyle/>
            <a:p>
              <a:endParaRPr lang="en-US"/>
            </a:p>
          </p:txBody>
        </p:sp>
        <p:sp>
          <p:nvSpPr>
            <p:cNvPr id="17" name="Freeform 17"/>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4"/>
              <a:stretch>
                <a:fillRect l="-71193" r="-71193"/>
              </a:stretch>
            </a:blipFill>
          </p:spPr>
          <p:txBody>
            <a:bodyPr/>
            <a:lstStyle/>
            <a:p>
              <a:endParaRPr lang="en-US"/>
            </a:p>
          </p:txBody>
        </p:sp>
        <p:sp>
          <p:nvSpPr>
            <p:cNvPr id="18" name="Freeform 1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010A4F"/>
            </a:solidFill>
          </p:spPr>
          <p:txBody>
            <a:bodyPr/>
            <a:lstStyle/>
            <a:p>
              <a:endParaRPr lang="en-US"/>
            </a:p>
          </p:txBody>
        </p:sp>
        <p:sp>
          <p:nvSpPr>
            <p:cNvPr id="19" name="Freeform 19"/>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010A4F"/>
            </a:solidFill>
          </p:spPr>
          <p:txBody>
            <a:bodyPr/>
            <a:lstStyle/>
            <a:p>
              <a:endParaRPr lang="en-US"/>
            </a:p>
          </p:txBody>
        </p:sp>
        <p:sp>
          <p:nvSpPr>
            <p:cNvPr id="20" name="Freeform 2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21" name="Freeform 2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22" name="Freeform 2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23" name="Freeform 2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24" name="Freeform 2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A89CE3"/>
            </a:solidFill>
          </p:spPr>
          <p:txBody>
            <a:bodyPr/>
            <a:lstStyle/>
            <a:p>
              <a:endParaRPr lang="en-US"/>
            </a:p>
          </p:txBody>
        </p:sp>
      </p:grpSp>
      <p:grpSp>
        <p:nvGrpSpPr>
          <p:cNvPr id="25" name="Group 25"/>
          <p:cNvGrpSpPr/>
          <p:nvPr/>
        </p:nvGrpSpPr>
        <p:grpSpPr>
          <a:xfrm>
            <a:off x="10590185" y="4079476"/>
            <a:ext cx="1042538" cy="47625"/>
            <a:chOff x="0" y="0"/>
            <a:chExt cx="274578" cy="12543"/>
          </a:xfrm>
        </p:grpSpPr>
        <p:sp>
          <p:nvSpPr>
            <p:cNvPr id="26" name="Freeform 26"/>
            <p:cNvSpPr/>
            <p:nvPr/>
          </p:nvSpPr>
          <p:spPr>
            <a:xfrm>
              <a:off x="0" y="0"/>
              <a:ext cx="274578" cy="12543"/>
            </a:xfrm>
            <a:custGeom>
              <a:avLst/>
              <a:gdLst/>
              <a:ahLst/>
              <a:cxnLst/>
              <a:rect l="l" t="t" r="r" b="b"/>
              <a:pathLst>
                <a:path w="274578" h="12543">
                  <a:moveTo>
                    <a:pt x="6272" y="0"/>
                  </a:moveTo>
                  <a:lnTo>
                    <a:pt x="268306" y="0"/>
                  </a:lnTo>
                  <a:cubicBezTo>
                    <a:pt x="269970" y="0"/>
                    <a:pt x="271565" y="661"/>
                    <a:pt x="272741" y="1837"/>
                  </a:cubicBezTo>
                  <a:cubicBezTo>
                    <a:pt x="273917" y="3013"/>
                    <a:pt x="274578" y="4608"/>
                    <a:pt x="274578" y="6272"/>
                  </a:cubicBezTo>
                  <a:lnTo>
                    <a:pt x="274578" y="6272"/>
                  </a:lnTo>
                  <a:cubicBezTo>
                    <a:pt x="274578" y="7935"/>
                    <a:pt x="273917" y="9530"/>
                    <a:pt x="272741" y="10706"/>
                  </a:cubicBezTo>
                  <a:cubicBezTo>
                    <a:pt x="271565" y="11882"/>
                    <a:pt x="269970" y="12543"/>
                    <a:pt x="268306" y="12543"/>
                  </a:cubicBezTo>
                  <a:lnTo>
                    <a:pt x="6272" y="12543"/>
                  </a:lnTo>
                  <a:cubicBezTo>
                    <a:pt x="4608" y="12543"/>
                    <a:pt x="3013" y="11882"/>
                    <a:pt x="1837" y="10706"/>
                  </a:cubicBezTo>
                  <a:cubicBezTo>
                    <a:pt x="661" y="9530"/>
                    <a:pt x="0" y="7935"/>
                    <a:pt x="0" y="6272"/>
                  </a:cubicBezTo>
                  <a:lnTo>
                    <a:pt x="0" y="6272"/>
                  </a:lnTo>
                  <a:cubicBezTo>
                    <a:pt x="0" y="4608"/>
                    <a:pt x="661" y="3013"/>
                    <a:pt x="1837" y="1837"/>
                  </a:cubicBezTo>
                  <a:cubicBezTo>
                    <a:pt x="3013" y="661"/>
                    <a:pt x="4608" y="0"/>
                    <a:pt x="6272" y="0"/>
                  </a:cubicBezTo>
                  <a:close/>
                </a:path>
              </a:pathLst>
            </a:custGeom>
            <a:solidFill>
              <a:srgbClr val="010A4F"/>
            </a:solidFill>
          </p:spPr>
          <p:txBody>
            <a:bodyPr/>
            <a:lstStyle/>
            <a:p>
              <a:endParaRPr lang="en-US"/>
            </a:p>
          </p:txBody>
        </p:sp>
        <p:sp>
          <p:nvSpPr>
            <p:cNvPr id="27" name="TextBox 27"/>
            <p:cNvSpPr txBox="1"/>
            <p:nvPr/>
          </p:nvSpPr>
          <p:spPr>
            <a:xfrm>
              <a:off x="0" y="-38100"/>
              <a:ext cx="274578" cy="50643"/>
            </a:xfrm>
            <a:prstGeom prst="rect">
              <a:avLst/>
            </a:prstGeom>
          </p:spPr>
          <p:txBody>
            <a:bodyPr lIns="50800" tIns="50800" rIns="50800" bIns="50800" rtlCol="0" anchor="ctr"/>
            <a:lstStyle/>
            <a:p>
              <a:pPr algn="ctr">
                <a:lnSpc>
                  <a:spcPts val="2659"/>
                </a:lnSpc>
              </a:pPr>
              <a:endParaRPr/>
            </a:p>
          </p:txBody>
        </p:sp>
      </p:grpSp>
      <p:pic>
        <p:nvPicPr>
          <p:cNvPr id="28" name="Picture 28"/>
          <p:cNvPicPr>
            <a:picLocks noChangeAspect="1"/>
          </p:cNvPicPr>
          <p:nvPr/>
        </p:nvPicPr>
        <p:blipFill>
          <a:blip r:embed="rId5"/>
          <a:stretch>
            <a:fillRect/>
          </a:stretch>
        </p:blipFill>
        <p:spPr>
          <a:xfrm>
            <a:off x="10432522" y="4933279"/>
            <a:ext cx="1891960" cy="1891960"/>
          </a:xfrm>
          <a:prstGeom prst="rect">
            <a:avLst/>
          </a:prstGeom>
        </p:spPr>
      </p:pic>
      <p:pic>
        <p:nvPicPr>
          <p:cNvPr id="29" name="Picture 29"/>
          <p:cNvPicPr>
            <a:picLocks noChangeAspect="1"/>
          </p:cNvPicPr>
          <p:nvPr/>
        </p:nvPicPr>
        <p:blipFill>
          <a:blip r:embed="rId6"/>
          <a:stretch>
            <a:fillRect/>
          </a:stretch>
        </p:blipFill>
        <p:spPr>
          <a:xfrm>
            <a:off x="12463208" y="4933279"/>
            <a:ext cx="1891960" cy="1891960"/>
          </a:xfrm>
          <a:prstGeom prst="rect">
            <a:avLst/>
          </a:prstGeom>
        </p:spPr>
      </p:pic>
      <p:pic>
        <p:nvPicPr>
          <p:cNvPr id="30" name="Picture 30"/>
          <p:cNvPicPr>
            <a:picLocks noChangeAspect="1"/>
          </p:cNvPicPr>
          <p:nvPr/>
        </p:nvPicPr>
        <p:blipFill>
          <a:blip r:embed="rId7"/>
          <a:stretch>
            <a:fillRect/>
          </a:stretch>
        </p:blipFill>
        <p:spPr>
          <a:xfrm>
            <a:off x="14494597" y="4933279"/>
            <a:ext cx="1891960" cy="1891960"/>
          </a:xfrm>
          <a:prstGeom prst="rect">
            <a:avLst/>
          </a:prstGeom>
        </p:spPr>
      </p:pic>
      <p:sp>
        <p:nvSpPr>
          <p:cNvPr id="31" name="TextBox 31"/>
          <p:cNvSpPr txBox="1"/>
          <p:nvPr/>
        </p:nvSpPr>
        <p:spPr>
          <a:xfrm>
            <a:off x="10590185" y="3226875"/>
            <a:ext cx="6280907" cy="674602"/>
          </a:xfrm>
          <a:prstGeom prst="rect">
            <a:avLst/>
          </a:prstGeom>
        </p:spPr>
        <p:txBody>
          <a:bodyPr lIns="0" tIns="0" rIns="0" bIns="0" rtlCol="0" anchor="t">
            <a:spAutoFit/>
          </a:bodyPr>
          <a:lstStyle/>
          <a:p>
            <a:pPr>
              <a:lnSpc>
                <a:spcPts val="5336"/>
              </a:lnSpc>
            </a:pPr>
            <a:r>
              <a:rPr lang="en-US" sz="4560">
                <a:solidFill>
                  <a:srgbClr val="000000"/>
                </a:solidFill>
                <a:latin typeface="Abril Fatface"/>
              </a:rPr>
              <a:t>Share Research Data</a:t>
            </a:r>
          </a:p>
        </p:txBody>
      </p:sp>
      <p:sp>
        <p:nvSpPr>
          <p:cNvPr id="32" name="TextBox 32"/>
          <p:cNvSpPr txBox="1"/>
          <p:nvPr/>
        </p:nvSpPr>
        <p:spPr>
          <a:xfrm>
            <a:off x="10590185" y="6830972"/>
            <a:ext cx="1576633" cy="248203"/>
          </a:xfrm>
          <a:prstGeom prst="rect">
            <a:avLst/>
          </a:prstGeom>
        </p:spPr>
        <p:txBody>
          <a:bodyPr lIns="0" tIns="0" rIns="0" bIns="0" rtlCol="0" anchor="t">
            <a:spAutoFit/>
          </a:bodyPr>
          <a:lstStyle/>
          <a:p>
            <a:pPr algn="ctr">
              <a:lnSpc>
                <a:spcPts val="2069"/>
              </a:lnSpc>
              <a:spcBef>
                <a:spcPct val="0"/>
              </a:spcBef>
            </a:pPr>
            <a:r>
              <a:rPr lang="en-US" sz="1478">
                <a:solidFill>
                  <a:srgbClr val="000000"/>
                </a:solidFill>
                <a:latin typeface="Glacial Indifference"/>
              </a:rPr>
              <a:t>Rate App</a:t>
            </a:r>
          </a:p>
        </p:txBody>
      </p:sp>
      <p:sp>
        <p:nvSpPr>
          <p:cNvPr id="33" name="TextBox 33"/>
          <p:cNvSpPr txBox="1"/>
          <p:nvPr/>
        </p:nvSpPr>
        <p:spPr>
          <a:xfrm>
            <a:off x="12620871" y="6830972"/>
            <a:ext cx="1576633" cy="248203"/>
          </a:xfrm>
          <a:prstGeom prst="rect">
            <a:avLst/>
          </a:prstGeom>
        </p:spPr>
        <p:txBody>
          <a:bodyPr lIns="0" tIns="0" rIns="0" bIns="0" rtlCol="0" anchor="t">
            <a:spAutoFit/>
          </a:bodyPr>
          <a:lstStyle/>
          <a:p>
            <a:pPr algn="ctr">
              <a:lnSpc>
                <a:spcPts val="2069"/>
              </a:lnSpc>
              <a:spcBef>
                <a:spcPct val="0"/>
              </a:spcBef>
            </a:pPr>
            <a:r>
              <a:rPr lang="en-US" sz="1478">
                <a:solidFill>
                  <a:srgbClr val="000000"/>
                </a:solidFill>
                <a:latin typeface="Glacial Indifference"/>
              </a:rPr>
              <a:t>Customers </a:t>
            </a:r>
          </a:p>
        </p:txBody>
      </p:sp>
      <p:sp>
        <p:nvSpPr>
          <p:cNvPr id="34" name="TextBox 34"/>
          <p:cNvSpPr txBox="1"/>
          <p:nvPr/>
        </p:nvSpPr>
        <p:spPr>
          <a:xfrm>
            <a:off x="14652260" y="6830972"/>
            <a:ext cx="1576633" cy="248203"/>
          </a:xfrm>
          <a:prstGeom prst="rect">
            <a:avLst/>
          </a:prstGeom>
        </p:spPr>
        <p:txBody>
          <a:bodyPr lIns="0" tIns="0" rIns="0" bIns="0" rtlCol="0" anchor="t">
            <a:spAutoFit/>
          </a:bodyPr>
          <a:lstStyle/>
          <a:p>
            <a:pPr algn="ctr">
              <a:lnSpc>
                <a:spcPts val="2069"/>
              </a:lnSpc>
              <a:spcBef>
                <a:spcPct val="0"/>
              </a:spcBef>
            </a:pPr>
            <a:r>
              <a:rPr lang="en-US" sz="1478">
                <a:solidFill>
                  <a:srgbClr val="000000"/>
                </a:solidFill>
                <a:latin typeface="Glacial Indifference"/>
              </a:rPr>
              <a:t>DoorDash users </a:t>
            </a:r>
          </a:p>
        </p:txBody>
      </p:sp>
      <p:sp>
        <p:nvSpPr>
          <p:cNvPr id="35" name="TextBox 35"/>
          <p:cNvSpPr txBox="1"/>
          <p:nvPr/>
        </p:nvSpPr>
        <p:spPr>
          <a:xfrm>
            <a:off x="1163822" y="426550"/>
            <a:ext cx="2456641" cy="521336"/>
          </a:xfrm>
          <a:prstGeom prst="rect">
            <a:avLst/>
          </a:prstGeom>
        </p:spPr>
        <p:txBody>
          <a:bodyPr lIns="0" tIns="0" rIns="0" bIns="0" rtlCol="0" anchor="t">
            <a:spAutoFit/>
          </a:bodyPr>
          <a:lstStyle/>
          <a:p>
            <a:pPr>
              <a:lnSpc>
                <a:spcPts val="4339"/>
              </a:lnSpc>
              <a:spcBef>
                <a:spcPct val="0"/>
              </a:spcBef>
            </a:pPr>
            <a:r>
              <a:rPr lang="en-US" sz="3099" spc="30">
                <a:solidFill>
                  <a:srgbClr val="000000"/>
                </a:solidFill>
                <a:latin typeface="Abril Fatface"/>
              </a:rPr>
              <a:t>Park</a:t>
            </a:r>
            <a:r>
              <a:rPr lang="en-US" sz="3099" spc="30">
                <a:solidFill>
                  <a:srgbClr val="000000"/>
                </a:solidFill>
                <a:latin typeface="Abril Fatface Italics"/>
              </a:rPr>
              <a:t>Savvy</a:t>
            </a:r>
          </a:p>
        </p:txBody>
      </p:sp>
    </p:spTree>
  </p:cSld>
  <p:clrMapOvr>
    <a:masterClrMapping/>
  </p:clrMapOvr>
  <mc:AlternateContent xmlns:mc="http://schemas.openxmlformats.org/markup-compatibility/2006" xmlns:p14="http://schemas.microsoft.com/office/powerpoint/2010/main">
    <mc:Choice Requires="p14">
      <p:transition spd="slow" p14:dur="2000" advTm="20900"/>
    </mc:Choice>
    <mc:Fallback xmlns="">
      <p:transition spd="slow" advTm="20900"/>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bg>
      <p:bgPr>
        <a:solidFill>
          <a:srgbClr val="FADFE8"/>
        </a:solidFill>
        <a:effectLst/>
      </p:bgPr>
    </p:bg>
    <p:spTree>
      <p:nvGrpSpPr>
        <p:cNvPr id="1" name=""/>
        <p:cNvGrpSpPr/>
        <p:nvPr/>
      </p:nvGrpSpPr>
      <p:grpSpPr>
        <a:xfrm>
          <a:off x="0" y="0"/>
          <a:ext cx="0" cy="0"/>
          <a:chOff x="0" y="0"/>
          <a:chExt cx="0" cy="0"/>
        </a:xfrm>
      </p:grpSpPr>
      <p:grpSp>
        <p:nvGrpSpPr>
          <p:cNvPr id="2" name="Group 2"/>
          <p:cNvGrpSpPr/>
          <p:nvPr/>
        </p:nvGrpSpPr>
        <p:grpSpPr>
          <a:xfrm>
            <a:off x="18177932" y="8597752"/>
            <a:ext cx="110068" cy="660548"/>
            <a:chOff x="0" y="0"/>
            <a:chExt cx="28989" cy="173972"/>
          </a:xfrm>
        </p:grpSpPr>
        <p:sp>
          <p:nvSpPr>
            <p:cNvPr id="3" name="Freeform 3"/>
            <p:cNvSpPr/>
            <p:nvPr/>
          </p:nvSpPr>
          <p:spPr>
            <a:xfrm>
              <a:off x="0" y="0"/>
              <a:ext cx="28989" cy="173972"/>
            </a:xfrm>
            <a:custGeom>
              <a:avLst/>
              <a:gdLst/>
              <a:ahLst/>
              <a:cxnLst/>
              <a:rect l="l" t="t" r="r" b="b"/>
              <a:pathLst>
                <a:path w="28989" h="173972">
                  <a:moveTo>
                    <a:pt x="0" y="0"/>
                  </a:moveTo>
                  <a:lnTo>
                    <a:pt x="28989" y="0"/>
                  </a:lnTo>
                  <a:lnTo>
                    <a:pt x="28989" y="173972"/>
                  </a:lnTo>
                  <a:lnTo>
                    <a:pt x="0" y="173972"/>
                  </a:lnTo>
                  <a:close/>
                </a:path>
              </a:pathLst>
            </a:custGeom>
            <a:solidFill>
              <a:srgbClr val="010A4F"/>
            </a:solidFill>
          </p:spPr>
          <p:txBody>
            <a:bodyPr/>
            <a:lstStyle/>
            <a:p>
              <a:endParaRPr lang="en-US"/>
            </a:p>
          </p:txBody>
        </p:sp>
        <p:sp>
          <p:nvSpPr>
            <p:cNvPr id="4" name="TextBox 4"/>
            <p:cNvSpPr txBox="1"/>
            <p:nvPr/>
          </p:nvSpPr>
          <p:spPr>
            <a:xfrm>
              <a:off x="0" y="-38100"/>
              <a:ext cx="28989" cy="212072"/>
            </a:xfrm>
            <a:prstGeom prst="rect">
              <a:avLst/>
            </a:prstGeom>
          </p:spPr>
          <p:txBody>
            <a:bodyPr lIns="50800" tIns="50800" rIns="50800" bIns="50800" rtlCol="0" anchor="ctr"/>
            <a:lstStyle/>
            <a:p>
              <a:pPr algn="ctr">
                <a:lnSpc>
                  <a:spcPts val="2659"/>
                </a:lnSpc>
              </a:pPr>
              <a:endParaRPr/>
            </a:p>
          </p:txBody>
        </p:sp>
      </p:grpSp>
      <p:sp>
        <p:nvSpPr>
          <p:cNvPr id="5" name="Freeform 5"/>
          <p:cNvSpPr/>
          <p:nvPr/>
        </p:nvSpPr>
        <p:spPr>
          <a:xfrm>
            <a:off x="4856269" y="3511321"/>
            <a:ext cx="12499363" cy="5937198"/>
          </a:xfrm>
          <a:custGeom>
            <a:avLst/>
            <a:gdLst/>
            <a:ahLst/>
            <a:cxnLst/>
            <a:rect l="l" t="t" r="r" b="b"/>
            <a:pathLst>
              <a:path w="12499363" h="5937198">
                <a:moveTo>
                  <a:pt x="0" y="0"/>
                </a:moveTo>
                <a:lnTo>
                  <a:pt x="12499364" y="0"/>
                </a:lnTo>
                <a:lnTo>
                  <a:pt x="12499364" y="5937198"/>
                </a:lnTo>
                <a:lnTo>
                  <a:pt x="0" y="5937198"/>
                </a:lnTo>
                <a:lnTo>
                  <a:pt x="0" y="0"/>
                </a:lnTo>
                <a:close/>
              </a:path>
            </a:pathLst>
          </a:custGeom>
          <a:blipFill>
            <a:blip r:embed="rId3">
              <a:extLst>
                <a:ext uri="{96DAC541-7B7A-43D3-8B79-37D633B846F1}">
                  <asvg:svgBlip xmlns:asvg="http://schemas.microsoft.com/office/drawing/2016/SVG/main" r:embed="rId4"/>
                </a:ext>
              </a:extLst>
            </a:blip>
            <a:stretch>
              <a:fillRect/>
            </a:stretch>
          </a:blipFill>
        </p:spPr>
        <p:txBody>
          <a:bodyPr/>
          <a:lstStyle/>
          <a:p>
            <a:endParaRPr lang="en-US"/>
          </a:p>
        </p:txBody>
      </p:sp>
      <p:sp>
        <p:nvSpPr>
          <p:cNvPr id="6" name="Freeform 6"/>
          <p:cNvSpPr/>
          <p:nvPr/>
        </p:nvSpPr>
        <p:spPr>
          <a:xfrm>
            <a:off x="7759364" y="4841489"/>
            <a:ext cx="421765" cy="424952"/>
          </a:xfrm>
          <a:custGeom>
            <a:avLst/>
            <a:gdLst/>
            <a:ahLst/>
            <a:cxnLst/>
            <a:rect l="l" t="t" r="r" b="b"/>
            <a:pathLst>
              <a:path w="421765" h="424952">
                <a:moveTo>
                  <a:pt x="0" y="0"/>
                </a:moveTo>
                <a:lnTo>
                  <a:pt x="421765" y="0"/>
                </a:lnTo>
                <a:lnTo>
                  <a:pt x="421765" y="424952"/>
                </a:lnTo>
                <a:lnTo>
                  <a:pt x="0" y="42495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7" name="TextBox 7"/>
          <p:cNvSpPr txBox="1"/>
          <p:nvPr/>
        </p:nvSpPr>
        <p:spPr>
          <a:xfrm>
            <a:off x="1163822" y="426550"/>
            <a:ext cx="2456641" cy="521336"/>
          </a:xfrm>
          <a:prstGeom prst="rect">
            <a:avLst/>
          </a:prstGeom>
        </p:spPr>
        <p:txBody>
          <a:bodyPr lIns="0" tIns="0" rIns="0" bIns="0" rtlCol="0" anchor="t">
            <a:spAutoFit/>
          </a:bodyPr>
          <a:lstStyle/>
          <a:p>
            <a:pPr>
              <a:lnSpc>
                <a:spcPts val="4339"/>
              </a:lnSpc>
              <a:spcBef>
                <a:spcPct val="0"/>
              </a:spcBef>
            </a:pPr>
            <a:r>
              <a:rPr lang="en-US" sz="3099" spc="30">
                <a:solidFill>
                  <a:srgbClr val="000000"/>
                </a:solidFill>
                <a:latin typeface="Abril Fatface"/>
              </a:rPr>
              <a:t>Park</a:t>
            </a:r>
            <a:r>
              <a:rPr lang="en-US" sz="3099" spc="30">
                <a:solidFill>
                  <a:srgbClr val="000000"/>
                </a:solidFill>
                <a:latin typeface="Abril Fatface Italics"/>
              </a:rPr>
              <a:t>Savvy</a:t>
            </a:r>
          </a:p>
        </p:txBody>
      </p:sp>
      <p:sp>
        <p:nvSpPr>
          <p:cNvPr id="8" name="TextBox 8"/>
          <p:cNvSpPr txBox="1"/>
          <p:nvPr/>
        </p:nvSpPr>
        <p:spPr>
          <a:xfrm>
            <a:off x="9139238" y="5034915"/>
            <a:ext cx="9525" cy="198120"/>
          </a:xfrm>
          <a:prstGeom prst="rect">
            <a:avLst/>
          </a:prstGeom>
        </p:spPr>
        <p:txBody>
          <a:bodyPr lIns="0" tIns="0" rIns="0" bIns="0" rtlCol="0" anchor="t">
            <a:spAutoFit/>
          </a:bodyPr>
          <a:lstStyle/>
          <a:p>
            <a:pPr algn="ctr">
              <a:lnSpc>
                <a:spcPts val="1679"/>
              </a:lnSpc>
            </a:pPr>
            <a:endParaRPr/>
          </a:p>
        </p:txBody>
      </p:sp>
      <p:sp>
        <p:nvSpPr>
          <p:cNvPr id="9" name="TextBox 9"/>
          <p:cNvSpPr txBox="1"/>
          <p:nvPr/>
        </p:nvSpPr>
        <p:spPr>
          <a:xfrm>
            <a:off x="7084354" y="4017994"/>
            <a:ext cx="2456641" cy="521336"/>
          </a:xfrm>
          <a:prstGeom prst="rect">
            <a:avLst/>
          </a:prstGeom>
        </p:spPr>
        <p:txBody>
          <a:bodyPr lIns="0" tIns="0" rIns="0" bIns="0" rtlCol="0" anchor="t">
            <a:spAutoFit/>
          </a:bodyPr>
          <a:lstStyle/>
          <a:p>
            <a:pPr>
              <a:lnSpc>
                <a:spcPts val="4339"/>
              </a:lnSpc>
              <a:spcBef>
                <a:spcPct val="0"/>
              </a:spcBef>
            </a:pPr>
            <a:r>
              <a:rPr lang="en-US" sz="3099" spc="30">
                <a:solidFill>
                  <a:srgbClr val="000000"/>
                </a:solidFill>
                <a:latin typeface="Abril Fatface"/>
              </a:rPr>
              <a:t>Park</a:t>
            </a:r>
            <a:r>
              <a:rPr lang="en-US" sz="3099" spc="30">
                <a:solidFill>
                  <a:srgbClr val="000000"/>
                </a:solidFill>
                <a:latin typeface="Abril Fatface Italics"/>
              </a:rPr>
              <a:t>Savvy</a:t>
            </a:r>
          </a:p>
        </p:txBody>
      </p:sp>
      <p:sp>
        <p:nvSpPr>
          <p:cNvPr id="10" name="TextBox 10"/>
          <p:cNvSpPr txBox="1"/>
          <p:nvPr/>
        </p:nvSpPr>
        <p:spPr>
          <a:xfrm>
            <a:off x="13247046" y="4017994"/>
            <a:ext cx="2456641" cy="521336"/>
          </a:xfrm>
          <a:prstGeom prst="rect">
            <a:avLst/>
          </a:prstGeom>
        </p:spPr>
        <p:txBody>
          <a:bodyPr lIns="0" tIns="0" rIns="0" bIns="0" rtlCol="0" anchor="t">
            <a:spAutoFit/>
          </a:bodyPr>
          <a:lstStyle/>
          <a:p>
            <a:pPr>
              <a:lnSpc>
                <a:spcPts val="4339"/>
              </a:lnSpc>
              <a:spcBef>
                <a:spcPct val="0"/>
              </a:spcBef>
            </a:pPr>
            <a:r>
              <a:rPr lang="en-US" sz="3099" spc="30">
                <a:solidFill>
                  <a:srgbClr val="000000"/>
                </a:solidFill>
                <a:latin typeface="Abril Fatface"/>
              </a:rPr>
              <a:t>SpotHero</a:t>
            </a:r>
          </a:p>
        </p:txBody>
      </p:sp>
      <p:sp>
        <p:nvSpPr>
          <p:cNvPr id="11" name="TextBox 11"/>
          <p:cNvSpPr txBox="1"/>
          <p:nvPr/>
        </p:nvSpPr>
        <p:spPr>
          <a:xfrm>
            <a:off x="101575" y="5006340"/>
            <a:ext cx="4747208" cy="405765"/>
          </a:xfrm>
          <a:prstGeom prst="rect">
            <a:avLst/>
          </a:prstGeom>
        </p:spPr>
        <p:txBody>
          <a:bodyPr lIns="0" tIns="0" rIns="0" bIns="0" rtlCol="0" anchor="t">
            <a:spAutoFit/>
          </a:bodyPr>
          <a:lstStyle/>
          <a:p>
            <a:pPr algn="ctr">
              <a:lnSpc>
                <a:spcPts val="3359"/>
              </a:lnSpc>
              <a:spcBef>
                <a:spcPct val="0"/>
              </a:spcBef>
            </a:pPr>
            <a:r>
              <a:rPr lang="en-US" sz="2400" spc="24">
                <a:solidFill>
                  <a:srgbClr val="000000"/>
                </a:solidFill>
                <a:latin typeface="Abril Fatface"/>
              </a:rPr>
              <a:t>PayByPhone</a:t>
            </a:r>
          </a:p>
        </p:txBody>
      </p:sp>
      <p:sp>
        <p:nvSpPr>
          <p:cNvPr id="12" name="TextBox 12"/>
          <p:cNvSpPr txBox="1"/>
          <p:nvPr/>
        </p:nvSpPr>
        <p:spPr>
          <a:xfrm>
            <a:off x="0" y="6080290"/>
            <a:ext cx="4848784" cy="405765"/>
          </a:xfrm>
          <a:prstGeom prst="rect">
            <a:avLst/>
          </a:prstGeom>
        </p:spPr>
        <p:txBody>
          <a:bodyPr lIns="0" tIns="0" rIns="0" bIns="0" rtlCol="0" anchor="t">
            <a:spAutoFit/>
          </a:bodyPr>
          <a:lstStyle/>
          <a:p>
            <a:pPr algn="ctr">
              <a:lnSpc>
                <a:spcPts val="3359"/>
              </a:lnSpc>
              <a:spcBef>
                <a:spcPct val="0"/>
              </a:spcBef>
            </a:pPr>
            <a:r>
              <a:rPr lang="en-US" sz="2400" spc="24">
                <a:solidFill>
                  <a:srgbClr val="000000"/>
                </a:solidFill>
                <a:latin typeface="Abril Fatface"/>
              </a:rPr>
              <a:t>Nationwide</a:t>
            </a:r>
          </a:p>
        </p:txBody>
      </p:sp>
      <p:sp>
        <p:nvSpPr>
          <p:cNvPr id="13" name="TextBox 13"/>
          <p:cNvSpPr txBox="1"/>
          <p:nvPr/>
        </p:nvSpPr>
        <p:spPr>
          <a:xfrm>
            <a:off x="101575" y="5520854"/>
            <a:ext cx="4754694" cy="405765"/>
          </a:xfrm>
          <a:prstGeom prst="rect">
            <a:avLst/>
          </a:prstGeom>
        </p:spPr>
        <p:txBody>
          <a:bodyPr lIns="0" tIns="0" rIns="0" bIns="0" rtlCol="0" anchor="t">
            <a:spAutoFit/>
          </a:bodyPr>
          <a:lstStyle/>
          <a:p>
            <a:pPr algn="ctr">
              <a:lnSpc>
                <a:spcPts val="3359"/>
              </a:lnSpc>
              <a:spcBef>
                <a:spcPct val="0"/>
              </a:spcBef>
            </a:pPr>
            <a:r>
              <a:rPr lang="en-US" sz="2400" spc="24">
                <a:solidFill>
                  <a:srgbClr val="000000"/>
                </a:solidFill>
                <a:latin typeface="Abril Fatface"/>
              </a:rPr>
              <a:t>AI-Powered</a:t>
            </a:r>
          </a:p>
        </p:txBody>
      </p:sp>
      <p:sp>
        <p:nvSpPr>
          <p:cNvPr id="14" name="TextBox 14"/>
          <p:cNvSpPr txBox="1"/>
          <p:nvPr/>
        </p:nvSpPr>
        <p:spPr>
          <a:xfrm>
            <a:off x="0" y="6639726"/>
            <a:ext cx="4848784" cy="405765"/>
          </a:xfrm>
          <a:prstGeom prst="rect">
            <a:avLst/>
          </a:prstGeom>
        </p:spPr>
        <p:txBody>
          <a:bodyPr lIns="0" tIns="0" rIns="0" bIns="0" rtlCol="0" anchor="t">
            <a:spAutoFit/>
          </a:bodyPr>
          <a:lstStyle/>
          <a:p>
            <a:pPr algn="ctr">
              <a:lnSpc>
                <a:spcPts val="3359"/>
              </a:lnSpc>
              <a:spcBef>
                <a:spcPct val="0"/>
              </a:spcBef>
            </a:pPr>
            <a:r>
              <a:rPr lang="en-US" sz="2400" spc="24">
                <a:solidFill>
                  <a:srgbClr val="000000"/>
                </a:solidFill>
                <a:latin typeface="Abril Fatface"/>
              </a:rPr>
              <a:t>Parking Partnership</a:t>
            </a:r>
          </a:p>
        </p:txBody>
      </p:sp>
      <p:sp>
        <p:nvSpPr>
          <p:cNvPr id="15" name="TextBox 15"/>
          <p:cNvSpPr txBox="1"/>
          <p:nvPr/>
        </p:nvSpPr>
        <p:spPr>
          <a:xfrm>
            <a:off x="101575" y="7757327"/>
            <a:ext cx="4570435" cy="405765"/>
          </a:xfrm>
          <a:prstGeom prst="rect">
            <a:avLst/>
          </a:prstGeom>
        </p:spPr>
        <p:txBody>
          <a:bodyPr lIns="0" tIns="0" rIns="0" bIns="0" rtlCol="0" anchor="t">
            <a:spAutoFit/>
          </a:bodyPr>
          <a:lstStyle/>
          <a:p>
            <a:pPr algn="ctr">
              <a:lnSpc>
                <a:spcPts val="3359"/>
              </a:lnSpc>
              <a:spcBef>
                <a:spcPct val="0"/>
              </a:spcBef>
            </a:pPr>
            <a:r>
              <a:rPr lang="en-US" sz="2400" spc="24">
                <a:solidFill>
                  <a:srgbClr val="000000"/>
                </a:solidFill>
                <a:latin typeface="Abril Fatface"/>
              </a:rPr>
              <a:t>User Reviews</a:t>
            </a:r>
          </a:p>
        </p:txBody>
      </p:sp>
      <p:sp>
        <p:nvSpPr>
          <p:cNvPr id="16" name="TextBox 16"/>
          <p:cNvSpPr txBox="1"/>
          <p:nvPr/>
        </p:nvSpPr>
        <p:spPr>
          <a:xfrm>
            <a:off x="101575" y="7199162"/>
            <a:ext cx="4754694" cy="405765"/>
          </a:xfrm>
          <a:prstGeom prst="rect">
            <a:avLst/>
          </a:prstGeom>
        </p:spPr>
        <p:txBody>
          <a:bodyPr lIns="0" tIns="0" rIns="0" bIns="0" rtlCol="0" anchor="t">
            <a:spAutoFit/>
          </a:bodyPr>
          <a:lstStyle/>
          <a:p>
            <a:pPr algn="ctr">
              <a:lnSpc>
                <a:spcPts val="3359"/>
              </a:lnSpc>
              <a:spcBef>
                <a:spcPct val="0"/>
              </a:spcBef>
            </a:pPr>
            <a:r>
              <a:rPr lang="en-US" sz="2400" spc="24">
                <a:solidFill>
                  <a:srgbClr val="000000"/>
                </a:solidFill>
                <a:latin typeface="Abril Fatface"/>
              </a:rPr>
              <a:t>Real-Time Parking Assistance</a:t>
            </a:r>
          </a:p>
        </p:txBody>
      </p:sp>
      <p:sp>
        <p:nvSpPr>
          <p:cNvPr id="17" name="TextBox 17"/>
          <p:cNvSpPr txBox="1"/>
          <p:nvPr/>
        </p:nvSpPr>
        <p:spPr>
          <a:xfrm>
            <a:off x="101575" y="8318034"/>
            <a:ext cx="4754694" cy="405765"/>
          </a:xfrm>
          <a:prstGeom prst="rect">
            <a:avLst/>
          </a:prstGeom>
        </p:spPr>
        <p:txBody>
          <a:bodyPr lIns="0" tIns="0" rIns="0" bIns="0" rtlCol="0" anchor="t">
            <a:spAutoFit/>
          </a:bodyPr>
          <a:lstStyle/>
          <a:p>
            <a:pPr algn="ctr">
              <a:lnSpc>
                <a:spcPts val="3359"/>
              </a:lnSpc>
              <a:spcBef>
                <a:spcPct val="0"/>
              </a:spcBef>
            </a:pPr>
            <a:r>
              <a:rPr lang="en-US" sz="2400" spc="24">
                <a:solidFill>
                  <a:srgbClr val="000000"/>
                </a:solidFill>
                <a:latin typeface="Abril Fatface"/>
              </a:rPr>
              <a:t>Community</a:t>
            </a:r>
          </a:p>
        </p:txBody>
      </p:sp>
      <p:sp>
        <p:nvSpPr>
          <p:cNvPr id="18" name="TextBox 18"/>
          <p:cNvSpPr txBox="1"/>
          <p:nvPr/>
        </p:nvSpPr>
        <p:spPr>
          <a:xfrm>
            <a:off x="101575" y="8880401"/>
            <a:ext cx="4754694" cy="405765"/>
          </a:xfrm>
          <a:prstGeom prst="rect">
            <a:avLst/>
          </a:prstGeom>
        </p:spPr>
        <p:txBody>
          <a:bodyPr lIns="0" tIns="0" rIns="0" bIns="0" rtlCol="0" anchor="t">
            <a:spAutoFit/>
          </a:bodyPr>
          <a:lstStyle/>
          <a:p>
            <a:pPr algn="ctr">
              <a:lnSpc>
                <a:spcPts val="3359"/>
              </a:lnSpc>
              <a:spcBef>
                <a:spcPct val="0"/>
              </a:spcBef>
            </a:pPr>
            <a:r>
              <a:rPr lang="en-US" sz="2400" spc="24">
                <a:solidFill>
                  <a:srgbClr val="000000"/>
                </a:solidFill>
                <a:latin typeface="Abril Fatface"/>
              </a:rPr>
              <a:t>Advance booking </a:t>
            </a:r>
          </a:p>
        </p:txBody>
      </p:sp>
      <p:sp>
        <p:nvSpPr>
          <p:cNvPr id="19" name="Freeform 19"/>
          <p:cNvSpPr/>
          <p:nvPr/>
        </p:nvSpPr>
        <p:spPr>
          <a:xfrm>
            <a:off x="7759364" y="5412105"/>
            <a:ext cx="421765" cy="424952"/>
          </a:xfrm>
          <a:custGeom>
            <a:avLst/>
            <a:gdLst/>
            <a:ahLst/>
            <a:cxnLst/>
            <a:rect l="l" t="t" r="r" b="b"/>
            <a:pathLst>
              <a:path w="421765" h="424952">
                <a:moveTo>
                  <a:pt x="0" y="0"/>
                </a:moveTo>
                <a:lnTo>
                  <a:pt x="421765" y="0"/>
                </a:lnTo>
                <a:lnTo>
                  <a:pt x="421765" y="424952"/>
                </a:lnTo>
                <a:lnTo>
                  <a:pt x="0" y="42495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0" name="Freeform 20"/>
          <p:cNvSpPr/>
          <p:nvPr/>
        </p:nvSpPr>
        <p:spPr>
          <a:xfrm>
            <a:off x="13954196" y="6127915"/>
            <a:ext cx="421765" cy="424952"/>
          </a:xfrm>
          <a:custGeom>
            <a:avLst/>
            <a:gdLst/>
            <a:ahLst/>
            <a:cxnLst/>
            <a:rect l="l" t="t" r="r" b="b"/>
            <a:pathLst>
              <a:path w="421765" h="424952">
                <a:moveTo>
                  <a:pt x="0" y="0"/>
                </a:moveTo>
                <a:lnTo>
                  <a:pt x="421765" y="0"/>
                </a:lnTo>
                <a:lnTo>
                  <a:pt x="421765" y="424952"/>
                </a:lnTo>
                <a:lnTo>
                  <a:pt x="0" y="42495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1" name="Freeform 21"/>
          <p:cNvSpPr/>
          <p:nvPr/>
        </p:nvSpPr>
        <p:spPr>
          <a:xfrm>
            <a:off x="13954196" y="6687351"/>
            <a:ext cx="421765" cy="424952"/>
          </a:xfrm>
          <a:custGeom>
            <a:avLst/>
            <a:gdLst/>
            <a:ahLst/>
            <a:cxnLst/>
            <a:rect l="l" t="t" r="r" b="b"/>
            <a:pathLst>
              <a:path w="421765" h="424952">
                <a:moveTo>
                  <a:pt x="0" y="0"/>
                </a:moveTo>
                <a:lnTo>
                  <a:pt x="421765" y="0"/>
                </a:lnTo>
                <a:lnTo>
                  <a:pt x="421765" y="424952"/>
                </a:lnTo>
                <a:lnTo>
                  <a:pt x="0" y="42495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2" name="Freeform 22"/>
          <p:cNvSpPr/>
          <p:nvPr/>
        </p:nvSpPr>
        <p:spPr>
          <a:xfrm>
            <a:off x="7759364" y="7246787"/>
            <a:ext cx="421765" cy="424952"/>
          </a:xfrm>
          <a:custGeom>
            <a:avLst/>
            <a:gdLst/>
            <a:ahLst/>
            <a:cxnLst/>
            <a:rect l="l" t="t" r="r" b="b"/>
            <a:pathLst>
              <a:path w="421765" h="424952">
                <a:moveTo>
                  <a:pt x="0" y="0"/>
                </a:moveTo>
                <a:lnTo>
                  <a:pt x="421765" y="0"/>
                </a:lnTo>
                <a:lnTo>
                  <a:pt x="421765" y="424952"/>
                </a:lnTo>
                <a:lnTo>
                  <a:pt x="0" y="42495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3" name="Freeform 23"/>
          <p:cNvSpPr/>
          <p:nvPr/>
        </p:nvSpPr>
        <p:spPr>
          <a:xfrm>
            <a:off x="7759364" y="7814614"/>
            <a:ext cx="421765" cy="424952"/>
          </a:xfrm>
          <a:custGeom>
            <a:avLst/>
            <a:gdLst/>
            <a:ahLst/>
            <a:cxnLst/>
            <a:rect l="l" t="t" r="r" b="b"/>
            <a:pathLst>
              <a:path w="421765" h="424952">
                <a:moveTo>
                  <a:pt x="0" y="0"/>
                </a:moveTo>
                <a:lnTo>
                  <a:pt x="421765" y="0"/>
                </a:lnTo>
                <a:lnTo>
                  <a:pt x="421765" y="424952"/>
                </a:lnTo>
                <a:lnTo>
                  <a:pt x="0" y="42495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4" name="Freeform 24"/>
          <p:cNvSpPr/>
          <p:nvPr/>
        </p:nvSpPr>
        <p:spPr>
          <a:xfrm>
            <a:off x="7759364" y="8332253"/>
            <a:ext cx="421765" cy="424952"/>
          </a:xfrm>
          <a:custGeom>
            <a:avLst/>
            <a:gdLst/>
            <a:ahLst/>
            <a:cxnLst/>
            <a:rect l="l" t="t" r="r" b="b"/>
            <a:pathLst>
              <a:path w="421765" h="424952">
                <a:moveTo>
                  <a:pt x="0" y="0"/>
                </a:moveTo>
                <a:lnTo>
                  <a:pt x="421765" y="0"/>
                </a:lnTo>
                <a:lnTo>
                  <a:pt x="421765" y="424952"/>
                </a:lnTo>
                <a:lnTo>
                  <a:pt x="0" y="42495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5" name="Freeform 25"/>
          <p:cNvSpPr/>
          <p:nvPr/>
        </p:nvSpPr>
        <p:spPr>
          <a:xfrm>
            <a:off x="7759364" y="8852455"/>
            <a:ext cx="421765" cy="424952"/>
          </a:xfrm>
          <a:custGeom>
            <a:avLst/>
            <a:gdLst/>
            <a:ahLst/>
            <a:cxnLst/>
            <a:rect l="l" t="t" r="r" b="b"/>
            <a:pathLst>
              <a:path w="421765" h="424952">
                <a:moveTo>
                  <a:pt x="0" y="0"/>
                </a:moveTo>
                <a:lnTo>
                  <a:pt x="421765" y="0"/>
                </a:lnTo>
                <a:lnTo>
                  <a:pt x="421765" y="424952"/>
                </a:lnTo>
                <a:lnTo>
                  <a:pt x="0" y="42495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6" name="Freeform 26"/>
          <p:cNvSpPr/>
          <p:nvPr/>
        </p:nvSpPr>
        <p:spPr>
          <a:xfrm>
            <a:off x="13954196" y="7738140"/>
            <a:ext cx="421765" cy="424952"/>
          </a:xfrm>
          <a:custGeom>
            <a:avLst/>
            <a:gdLst/>
            <a:ahLst/>
            <a:cxnLst/>
            <a:rect l="l" t="t" r="r" b="b"/>
            <a:pathLst>
              <a:path w="421765" h="424952">
                <a:moveTo>
                  <a:pt x="0" y="0"/>
                </a:moveTo>
                <a:lnTo>
                  <a:pt x="421765" y="0"/>
                </a:lnTo>
                <a:lnTo>
                  <a:pt x="421765" y="424952"/>
                </a:lnTo>
                <a:lnTo>
                  <a:pt x="0" y="424952"/>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27" name="TextBox 27"/>
          <p:cNvSpPr txBox="1"/>
          <p:nvPr/>
        </p:nvSpPr>
        <p:spPr>
          <a:xfrm>
            <a:off x="9328008" y="1993723"/>
            <a:ext cx="3919038" cy="953135"/>
          </a:xfrm>
          <a:prstGeom prst="rect">
            <a:avLst/>
          </a:prstGeom>
        </p:spPr>
        <p:txBody>
          <a:bodyPr lIns="0" tIns="0" rIns="0" bIns="0" rtlCol="0" anchor="t">
            <a:spAutoFit/>
          </a:bodyPr>
          <a:lstStyle/>
          <a:p>
            <a:pPr>
              <a:lnSpc>
                <a:spcPts val="7840"/>
              </a:lnSpc>
              <a:spcBef>
                <a:spcPct val="0"/>
              </a:spcBef>
            </a:pPr>
            <a:r>
              <a:rPr lang="en-US" sz="5600" spc="56">
                <a:solidFill>
                  <a:srgbClr val="000000"/>
                </a:solidFill>
                <a:latin typeface="Abril Fatface"/>
              </a:rPr>
              <a:t>Competitor </a:t>
            </a:r>
          </a:p>
        </p:txBody>
      </p:sp>
    </p:spTree>
  </p:cSld>
  <p:clrMapOvr>
    <a:masterClrMapping/>
  </p:clrMapOvr>
  <mc:AlternateContent xmlns:mc="http://schemas.openxmlformats.org/markup-compatibility/2006" xmlns:p14="http://schemas.microsoft.com/office/powerpoint/2010/main">
    <mc:Choice Requires="p14">
      <p:transition spd="slow" p14:dur="2000" advTm="10966"/>
    </mc:Choice>
    <mc:Fallback xmlns="">
      <p:transition spd="slow" advTm="10966"/>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bg>
      <p:bgPr>
        <a:solidFill>
          <a:srgbClr val="FADFE8"/>
        </a:solidFill>
        <a:effectLst/>
      </p:bgPr>
    </p:bg>
    <p:spTree>
      <p:nvGrpSpPr>
        <p:cNvPr id="1" name=""/>
        <p:cNvGrpSpPr/>
        <p:nvPr/>
      </p:nvGrpSpPr>
      <p:grpSpPr>
        <a:xfrm>
          <a:off x="0" y="0"/>
          <a:ext cx="0" cy="0"/>
          <a:chOff x="0" y="0"/>
          <a:chExt cx="0" cy="0"/>
        </a:xfrm>
      </p:grpSpPr>
      <p:grpSp>
        <p:nvGrpSpPr>
          <p:cNvPr id="2" name="Group 2"/>
          <p:cNvGrpSpPr/>
          <p:nvPr/>
        </p:nvGrpSpPr>
        <p:grpSpPr>
          <a:xfrm>
            <a:off x="18177932" y="8597752"/>
            <a:ext cx="110068" cy="660548"/>
            <a:chOff x="0" y="0"/>
            <a:chExt cx="28989" cy="173972"/>
          </a:xfrm>
        </p:grpSpPr>
        <p:sp>
          <p:nvSpPr>
            <p:cNvPr id="3" name="Freeform 3"/>
            <p:cNvSpPr/>
            <p:nvPr/>
          </p:nvSpPr>
          <p:spPr>
            <a:xfrm>
              <a:off x="0" y="0"/>
              <a:ext cx="28989" cy="173972"/>
            </a:xfrm>
            <a:custGeom>
              <a:avLst/>
              <a:gdLst/>
              <a:ahLst/>
              <a:cxnLst/>
              <a:rect l="l" t="t" r="r" b="b"/>
              <a:pathLst>
                <a:path w="28989" h="173972">
                  <a:moveTo>
                    <a:pt x="0" y="0"/>
                  </a:moveTo>
                  <a:lnTo>
                    <a:pt x="28989" y="0"/>
                  </a:lnTo>
                  <a:lnTo>
                    <a:pt x="28989" y="173972"/>
                  </a:lnTo>
                  <a:lnTo>
                    <a:pt x="0" y="173972"/>
                  </a:lnTo>
                  <a:close/>
                </a:path>
              </a:pathLst>
            </a:custGeom>
            <a:solidFill>
              <a:srgbClr val="010A4F"/>
            </a:solidFill>
          </p:spPr>
          <p:txBody>
            <a:bodyPr/>
            <a:lstStyle/>
            <a:p>
              <a:endParaRPr lang="en-US"/>
            </a:p>
          </p:txBody>
        </p:sp>
        <p:sp>
          <p:nvSpPr>
            <p:cNvPr id="4" name="TextBox 4"/>
            <p:cNvSpPr txBox="1"/>
            <p:nvPr/>
          </p:nvSpPr>
          <p:spPr>
            <a:xfrm>
              <a:off x="0" y="-38100"/>
              <a:ext cx="28989" cy="212072"/>
            </a:xfrm>
            <a:prstGeom prst="rect">
              <a:avLst/>
            </a:prstGeom>
          </p:spPr>
          <p:txBody>
            <a:bodyPr lIns="50800" tIns="50800" rIns="50800" bIns="50800" rtlCol="0" anchor="ctr"/>
            <a:lstStyle/>
            <a:p>
              <a:pPr algn="ctr">
                <a:lnSpc>
                  <a:spcPts val="2659"/>
                </a:lnSpc>
              </a:pPr>
              <a:endParaRPr/>
            </a:p>
          </p:txBody>
        </p:sp>
      </p:grpSp>
      <p:grpSp>
        <p:nvGrpSpPr>
          <p:cNvPr id="5" name="Group 5"/>
          <p:cNvGrpSpPr/>
          <p:nvPr/>
        </p:nvGrpSpPr>
        <p:grpSpPr>
          <a:xfrm>
            <a:off x="7222926" y="5797632"/>
            <a:ext cx="8887018" cy="8887018"/>
            <a:chOff x="0" y="0"/>
            <a:chExt cx="812800" cy="812800"/>
          </a:xfrm>
        </p:grpSpPr>
        <p:sp>
          <p:nvSpPr>
            <p:cNvPr id="6" name="Freeform 6"/>
            <p:cNvSpPr/>
            <p:nvPr/>
          </p:nvSpPr>
          <p:spPr>
            <a:xfrm>
              <a:off x="0" y="0"/>
              <a:ext cx="812800" cy="812800"/>
            </a:xfrm>
            <a:custGeom>
              <a:avLst/>
              <a:gdLst/>
              <a:ahLst/>
              <a:cxnLst/>
              <a:rect l="l" t="t" r="r" b="b"/>
              <a:pathLst>
                <a:path w="812800" h="812800">
                  <a:moveTo>
                    <a:pt x="406400" y="0"/>
                  </a:moveTo>
                  <a:cubicBezTo>
                    <a:pt x="181951" y="0"/>
                    <a:pt x="0" y="181951"/>
                    <a:pt x="0" y="406400"/>
                  </a:cubicBezTo>
                  <a:cubicBezTo>
                    <a:pt x="0" y="630849"/>
                    <a:pt x="181951" y="812800"/>
                    <a:pt x="406400" y="812800"/>
                  </a:cubicBezTo>
                  <a:cubicBezTo>
                    <a:pt x="630849" y="812800"/>
                    <a:pt x="812800" y="630849"/>
                    <a:pt x="812800" y="406400"/>
                  </a:cubicBezTo>
                  <a:cubicBezTo>
                    <a:pt x="812800" y="181951"/>
                    <a:pt x="630849" y="0"/>
                    <a:pt x="406400" y="0"/>
                  </a:cubicBezTo>
                  <a:close/>
                </a:path>
              </a:pathLst>
            </a:custGeom>
            <a:solidFill>
              <a:srgbClr val="FFFFFF"/>
            </a:solidFill>
          </p:spPr>
          <p:txBody>
            <a:bodyPr/>
            <a:lstStyle/>
            <a:p>
              <a:endParaRPr lang="en-US"/>
            </a:p>
          </p:txBody>
        </p:sp>
        <p:sp>
          <p:nvSpPr>
            <p:cNvPr id="7" name="TextBox 7"/>
            <p:cNvSpPr txBox="1"/>
            <p:nvPr/>
          </p:nvSpPr>
          <p:spPr>
            <a:xfrm>
              <a:off x="76200" y="38100"/>
              <a:ext cx="660400" cy="698500"/>
            </a:xfrm>
            <a:prstGeom prst="rect">
              <a:avLst/>
            </a:prstGeom>
          </p:spPr>
          <p:txBody>
            <a:bodyPr lIns="50800" tIns="50800" rIns="50800" bIns="50800" rtlCol="0" anchor="ctr"/>
            <a:lstStyle/>
            <a:p>
              <a:pPr algn="ctr">
                <a:lnSpc>
                  <a:spcPts val="2659"/>
                </a:lnSpc>
              </a:pPr>
              <a:endParaRPr/>
            </a:p>
          </p:txBody>
        </p:sp>
      </p:grpSp>
      <p:grpSp>
        <p:nvGrpSpPr>
          <p:cNvPr id="8" name="Group 8"/>
          <p:cNvGrpSpPr>
            <a:grpSpLocks noChangeAspect="1"/>
          </p:cNvGrpSpPr>
          <p:nvPr/>
        </p:nvGrpSpPr>
        <p:grpSpPr>
          <a:xfrm>
            <a:off x="8713388" y="1860297"/>
            <a:ext cx="4627172" cy="9155655"/>
            <a:chOff x="0" y="0"/>
            <a:chExt cx="2620010" cy="5184140"/>
          </a:xfrm>
        </p:grpSpPr>
        <p:sp>
          <p:nvSpPr>
            <p:cNvPr id="9" name="Freeform 9"/>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A89CE3"/>
            </a:solidFill>
          </p:spPr>
          <p:txBody>
            <a:bodyPr/>
            <a:lstStyle/>
            <a:p>
              <a:endParaRPr lang="en-US"/>
            </a:p>
          </p:txBody>
        </p:sp>
        <p:sp>
          <p:nvSpPr>
            <p:cNvPr id="10" name="Freeform 10"/>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a:stretch>
                <a:fillRect t="-429" b="-429"/>
              </a:stretch>
            </a:blipFill>
          </p:spPr>
          <p:txBody>
            <a:bodyPr/>
            <a:lstStyle/>
            <a:p>
              <a:endParaRPr lang="en-US"/>
            </a:p>
          </p:txBody>
        </p:sp>
        <p:sp>
          <p:nvSpPr>
            <p:cNvPr id="11" name="Freeform 11"/>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E1EEFE"/>
            </a:solidFill>
          </p:spPr>
          <p:txBody>
            <a:bodyPr/>
            <a:lstStyle/>
            <a:p>
              <a:endParaRPr lang="en-US"/>
            </a:p>
          </p:txBody>
        </p:sp>
        <p:sp>
          <p:nvSpPr>
            <p:cNvPr id="12" name="Freeform 12"/>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E1EEFE"/>
            </a:solidFill>
          </p:spPr>
          <p:txBody>
            <a:bodyPr/>
            <a:lstStyle/>
            <a:p>
              <a:endParaRPr lang="en-US"/>
            </a:p>
          </p:txBody>
        </p:sp>
        <p:sp>
          <p:nvSpPr>
            <p:cNvPr id="13" name="Freeform 13"/>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010A4F"/>
            </a:solidFill>
          </p:spPr>
          <p:txBody>
            <a:bodyPr/>
            <a:lstStyle/>
            <a:p>
              <a:endParaRPr lang="en-US"/>
            </a:p>
          </p:txBody>
        </p:sp>
        <p:sp>
          <p:nvSpPr>
            <p:cNvPr id="14" name="Freeform 14"/>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010A4F"/>
            </a:solidFill>
          </p:spPr>
          <p:txBody>
            <a:bodyPr/>
            <a:lstStyle/>
            <a:p>
              <a:endParaRPr lang="en-US"/>
            </a:p>
          </p:txBody>
        </p:sp>
        <p:sp>
          <p:nvSpPr>
            <p:cNvPr id="15" name="Freeform 15"/>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010A4F"/>
            </a:solidFill>
          </p:spPr>
          <p:txBody>
            <a:bodyPr/>
            <a:lstStyle/>
            <a:p>
              <a:endParaRPr lang="en-US"/>
            </a:p>
          </p:txBody>
        </p:sp>
        <p:sp>
          <p:nvSpPr>
            <p:cNvPr id="16" name="Freeform 16"/>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010A4F"/>
            </a:solidFill>
          </p:spPr>
          <p:txBody>
            <a:bodyPr/>
            <a:lstStyle/>
            <a:p>
              <a:endParaRPr lang="en-US"/>
            </a:p>
          </p:txBody>
        </p:sp>
        <p:sp>
          <p:nvSpPr>
            <p:cNvPr id="17" name="Freeform 17"/>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5AFB9"/>
            </a:solidFill>
          </p:spPr>
          <p:txBody>
            <a:bodyPr/>
            <a:lstStyle/>
            <a:p>
              <a:endParaRPr lang="en-US"/>
            </a:p>
          </p:txBody>
        </p:sp>
      </p:grpSp>
      <p:grpSp>
        <p:nvGrpSpPr>
          <p:cNvPr id="18" name="Group 18"/>
          <p:cNvGrpSpPr>
            <a:grpSpLocks noChangeAspect="1"/>
          </p:cNvGrpSpPr>
          <p:nvPr/>
        </p:nvGrpSpPr>
        <p:grpSpPr>
          <a:xfrm rot="1427266">
            <a:off x="12617627" y="2278681"/>
            <a:ext cx="3556881" cy="7037901"/>
            <a:chOff x="0" y="0"/>
            <a:chExt cx="2620010" cy="5184140"/>
          </a:xfrm>
        </p:grpSpPr>
        <p:sp>
          <p:nvSpPr>
            <p:cNvPr id="19" name="Freeform 19"/>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A89CE3"/>
            </a:solidFill>
          </p:spPr>
          <p:txBody>
            <a:bodyPr/>
            <a:lstStyle/>
            <a:p>
              <a:endParaRPr lang="en-US"/>
            </a:p>
          </p:txBody>
        </p:sp>
        <p:sp>
          <p:nvSpPr>
            <p:cNvPr id="20" name="Freeform 20"/>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4"/>
              <a:stretch>
                <a:fillRect l="-10947" r="-10947"/>
              </a:stretch>
            </a:blipFill>
          </p:spPr>
          <p:txBody>
            <a:bodyPr/>
            <a:lstStyle/>
            <a:p>
              <a:endParaRPr lang="en-US"/>
            </a:p>
          </p:txBody>
        </p:sp>
        <p:sp>
          <p:nvSpPr>
            <p:cNvPr id="21" name="Freeform 21"/>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E1EEFE"/>
            </a:solidFill>
          </p:spPr>
          <p:txBody>
            <a:bodyPr/>
            <a:lstStyle/>
            <a:p>
              <a:endParaRPr lang="en-US"/>
            </a:p>
          </p:txBody>
        </p:sp>
        <p:sp>
          <p:nvSpPr>
            <p:cNvPr id="22" name="Freeform 22"/>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E1EEFE"/>
            </a:solidFill>
          </p:spPr>
          <p:txBody>
            <a:bodyPr/>
            <a:lstStyle/>
            <a:p>
              <a:endParaRPr lang="en-US"/>
            </a:p>
          </p:txBody>
        </p:sp>
        <p:sp>
          <p:nvSpPr>
            <p:cNvPr id="23" name="Freeform 23"/>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010A4F"/>
            </a:solidFill>
          </p:spPr>
          <p:txBody>
            <a:bodyPr/>
            <a:lstStyle/>
            <a:p>
              <a:endParaRPr lang="en-US"/>
            </a:p>
          </p:txBody>
        </p:sp>
        <p:sp>
          <p:nvSpPr>
            <p:cNvPr id="24" name="Freeform 24"/>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010A4F"/>
            </a:solidFill>
          </p:spPr>
          <p:txBody>
            <a:bodyPr/>
            <a:lstStyle/>
            <a:p>
              <a:endParaRPr lang="en-US"/>
            </a:p>
          </p:txBody>
        </p:sp>
        <p:sp>
          <p:nvSpPr>
            <p:cNvPr id="25" name="Freeform 25"/>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010A4F"/>
            </a:solidFill>
          </p:spPr>
          <p:txBody>
            <a:bodyPr/>
            <a:lstStyle/>
            <a:p>
              <a:endParaRPr lang="en-US"/>
            </a:p>
          </p:txBody>
        </p:sp>
        <p:sp>
          <p:nvSpPr>
            <p:cNvPr id="26" name="Freeform 26"/>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010A4F"/>
            </a:solidFill>
          </p:spPr>
          <p:txBody>
            <a:bodyPr/>
            <a:lstStyle/>
            <a:p>
              <a:endParaRPr lang="en-US"/>
            </a:p>
          </p:txBody>
        </p:sp>
        <p:sp>
          <p:nvSpPr>
            <p:cNvPr id="27" name="Freeform 27"/>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F5AFB9"/>
            </a:solidFill>
          </p:spPr>
          <p:txBody>
            <a:bodyPr/>
            <a:lstStyle/>
            <a:p>
              <a:endParaRPr lang="en-US"/>
            </a:p>
          </p:txBody>
        </p:sp>
      </p:grpSp>
      <p:grpSp>
        <p:nvGrpSpPr>
          <p:cNvPr id="28" name="Group 28"/>
          <p:cNvGrpSpPr/>
          <p:nvPr/>
        </p:nvGrpSpPr>
        <p:grpSpPr>
          <a:xfrm>
            <a:off x="2005352" y="3702532"/>
            <a:ext cx="1042538" cy="47625"/>
            <a:chOff x="0" y="0"/>
            <a:chExt cx="274578" cy="12543"/>
          </a:xfrm>
        </p:grpSpPr>
        <p:sp>
          <p:nvSpPr>
            <p:cNvPr id="29" name="Freeform 29"/>
            <p:cNvSpPr/>
            <p:nvPr/>
          </p:nvSpPr>
          <p:spPr>
            <a:xfrm>
              <a:off x="0" y="0"/>
              <a:ext cx="274578" cy="12543"/>
            </a:xfrm>
            <a:custGeom>
              <a:avLst/>
              <a:gdLst/>
              <a:ahLst/>
              <a:cxnLst/>
              <a:rect l="l" t="t" r="r" b="b"/>
              <a:pathLst>
                <a:path w="274578" h="12543">
                  <a:moveTo>
                    <a:pt x="6272" y="0"/>
                  </a:moveTo>
                  <a:lnTo>
                    <a:pt x="268306" y="0"/>
                  </a:lnTo>
                  <a:cubicBezTo>
                    <a:pt x="269970" y="0"/>
                    <a:pt x="271565" y="661"/>
                    <a:pt x="272741" y="1837"/>
                  </a:cubicBezTo>
                  <a:cubicBezTo>
                    <a:pt x="273917" y="3013"/>
                    <a:pt x="274578" y="4608"/>
                    <a:pt x="274578" y="6272"/>
                  </a:cubicBezTo>
                  <a:lnTo>
                    <a:pt x="274578" y="6272"/>
                  </a:lnTo>
                  <a:cubicBezTo>
                    <a:pt x="274578" y="7935"/>
                    <a:pt x="273917" y="9530"/>
                    <a:pt x="272741" y="10706"/>
                  </a:cubicBezTo>
                  <a:cubicBezTo>
                    <a:pt x="271565" y="11882"/>
                    <a:pt x="269970" y="12543"/>
                    <a:pt x="268306" y="12543"/>
                  </a:cubicBezTo>
                  <a:lnTo>
                    <a:pt x="6272" y="12543"/>
                  </a:lnTo>
                  <a:cubicBezTo>
                    <a:pt x="4608" y="12543"/>
                    <a:pt x="3013" y="11882"/>
                    <a:pt x="1837" y="10706"/>
                  </a:cubicBezTo>
                  <a:cubicBezTo>
                    <a:pt x="661" y="9530"/>
                    <a:pt x="0" y="7935"/>
                    <a:pt x="0" y="6272"/>
                  </a:cubicBezTo>
                  <a:lnTo>
                    <a:pt x="0" y="6272"/>
                  </a:lnTo>
                  <a:cubicBezTo>
                    <a:pt x="0" y="4608"/>
                    <a:pt x="661" y="3013"/>
                    <a:pt x="1837" y="1837"/>
                  </a:cubicBezTo>
                  <a:cubicBezTo>
                    <a:pt x="3013" y="661"/>
                    <a:pt x="4608" y="0"/>
                    <a:pt x="6272" y="0"/>
                  </a:cubicBezTo>
                  <a:close/>
                </a:path>
              </a:pathLst>
            </a:custGeom>
            <a:solidFill>
              <a:srgbClr val="010A4F"/>
            </a:solidFill>
          </p:spPr>
          <p:txBody>
            <a:bodyPr/>
            <a:lstStyle/>
            <a:p>
              <a:endParaRPr lang="en-US"/>
            </a:p>
          </p:txBody>
        </p:sp>
        <p:sp>
          <p:nvSpPr>
            <p:cNvPr id="30" name="TextBox 30"/>
            <p:cNvSpPr txBox="1"/>
            <p:nvPr/>
          </p:nvSpPr>
          <p:spPr>
            <a:xfrm>
              <a:off x="0" y="-38100"/>
              <a:ext cx="274578" cy="50643"/>
            </a:xfrm>
            <a:prstGeom prst="rect">
              <a:avLst/>
            </a:prstGeom>
          </p:spPr>
          <p:txBody>
            <a:bodyPr lIns="50800" tIns="50800" rIns="50800" bIns="50800" rtlCol="0" anchor="ctr"/>
            <a:lstStyle/>
            <a:p>
              <a:pPr algn="ctr">
                <a:lnSpc>
                  <a:spcPts val="2659"/>
                </a:lnSpc>
              </a:pPr>
              <a:endParaRPr/>
            </a:p>
          </p:txBody>
        </p:sp>
      </p:grpSp>
      <p:sp>
        <p:nvSpPr>
          <p:cNvPr id="31" name="TextBox 31"/>
          <p:cNvSpPr txBox="1"/>
          <p:nvPr/>
        </p:nvSpPr>
        <p:spPr>
          <a:xfrm>
            <a:off x="2005352" y="2849930"/>
            <a:ext cx="4982921" cy="674602"/>
          </a:xfrm>
          <a:prstGeom prst="rect">
            <a:avLst/>
          </a:prstGeom>
        </p:spPr>
        <p:txBody>
          <a:bodyPr lIns="0" tIns="0" rIns="0" bIns="0" rtlCol="0" anchor="t">
            <a:spAutoFit/>
          </a:bodyPr>
          <a:lstStyle/>
          <a:p>
            <a:pPr>
              <a:lnSpc>
                <a:spcPts val="5336"/>
              </a:lnSpc>
            </a:pPr>
            <a:r>
              <a:rPr lang="en-US" sz="4560">
                <a:solidFill>
                  <a:srgbClr val="000000"/>
                </a:solidFill>
                <a:latin typeface="Abril Fatface"/>
              </a:rPr>
              <a:t>Contact Us</a:t>
            </a:r>
          </a:p>
        </p:txBody>
      </p:sp>
      <p:sp>
        <p:nvSpPr>
          <p:cNvPr id="32" name="Freeform 32"/>
          <p:cNvSpPr/>
          <p:nvPr/>
        </p:nvSpPr>
        <p:spPr>
          <a:xfrm>
            <a:off x="2005352" y="4666888"/>
            <a:ext cx="351730" cy="351730"/>
          </a:xfrm>
          <a:custGeom>
            <a:avLst/>
            <a:gdLst/>
            <a:ahLst/>
            <a:cxnLst/>
            <a:rect l="l" t="t" r="r" b="b"/>
            <a:pathLst>
              <a:path w="351730" h="351730">
                <a:moveTo>
                  <a:pt x="0" y="0"/>
                </a:moveTo>
                <a:lnTo>
                  <a:pt x="351731" y="0"/>
                </a:lnTo>
                <a:lnTo>
                  <a:pt x="351731" y="351731"/>
                </a:lnTo>
                <a:lnTo>
                  <a:pt x="0" y="351731"/>
                </a:lnTo>
                <a:lnTo>
                  <a:pt x="0" y="0"/>
                </a:lnTo>
                <a:close/>
              </a:path>
            </a:pathLst>
          </a:custGeom>
          <a:blipFill>
            <a:blip r:embed="rId5">
              <a:extLst>
                <a:ext uri="{96DAC541-7B7A-43D3-8B79-37D633B846F1}">
                  <asvg:svgBlip xmlns:asvg="http://schemas.microsoft.com/office/drawing/2016/SVG/main" r:embed="rId6"/>
                </a:ext>
              </a:extLst>
            </a:blip>
            <a:stretch>
              <a:fillRect/>
            </a:stretch>
          </a:blipFill>
        </p:spPr>
        <p:txBody>
          <a:bodyPr/>
          <a:lstStyle/>
          <a:p>
            <a:endParaRPr lang="en-US"/>
          </a:p>
        </p:txBody>
      </p:sp>
      <p:sp>
        <p:nvSpPr>
          <p:cNvPr id="33" name="TextBox 33"/>
          <p:cNvSpPr txBox="1"/>
          <p:nvPr/>
        </p:nvSpPr>
        <p:spPr>
          <a:xfrm>
            <a:off x="2643200" y="4654394"/>
            <a:ext cx="3497630" cy="324047"/>
          </a:xfrm>
          <a:prstGeom prst="rect">
            <a:avLst/>
          </a:prstGeom>
        </p:spPr>
        <p:txBody>
          <a:bodyPr lIns="0" tIns="0" rIns="0" bIns="0" rtlCol="0" anchor="t">
            <a:spAutoFit/>
          </a:bodyPr>
          <a:lstStyle/>
          <a:p>
            <a:pPr>
              <a:lnSpc>
                <a:spcPts val="2614"/>
              </a:lnSpc>
              <a:spcBef>
                <a:spcPct val="0"/>
              </a:spcBef>
            </a:pPr>
            <a:r>
              <a:rPr lang="en-US" sz="1867">
                <a:solidFill>
                  <a:srgbClr val="000000"/>
                </a:solidFill>
                <a:latin typeface="Glacial Indifference"/>
              </a:rPr>
              <a:t>+123-456-7890</a:t>
            </a:r>
          </a:p>
        </p:txBody>
      </p:sp>
      <p:sp>
        <p:nvSpPr>
          <p:cNvPr id="34" name="Freeform 34"/>
          <p:cNvSpPr/>
          <p:nvPr/>
        </p:nvSpPr>
        <p:spPr>
          <a:xfrm>
            <a:off x="2005352" y="5481902"/>
            <a:ext cx="351730" cy="351730"/>
          </a:xfrm>
          <a:custGeom>
            <a:avLst/>
            <a:gdLst/>
            <a:ahLst/>
            <a:cxnLst/>
            <a:rect l="l" t="t" r="r" b="b"/>
            <a:pathLst>
              <a:path w="351730" h="351730">
                <a:moveTo>
                  <a:pt x="0" y="0"/>
                </a:moveTo>
                <a:lnTo>
                  <a:pt x="351731" y="0"/>
                </a:lnTo>
                <a:lnTo>
                  <a:pt x="351731" y="351730"/>
                </a:lnTo>
                <a:lnTo>
                  <a:pt x="0" y="351730"/>
                </a:lnTo>
                <a:lnTo>
                  <a:pt x="0" y="0"/>
                </a:lnTo>
                <a:close/>
              </a:path>
            </a:pathLst>
          </a:custGeom>
          <a:blipFill>
            <a:blip r:embed="rId7">
              <a:extLst>
                <a:ext uri="{96DAC541-7B7A-43D3-8B79-37D633B846F1}">
                  <asvg:svgBlip xmlns:asvg="http://schemas.microsoft.com/office/drawing/2016/SVG/main" r:embed="rId8"/>
                </a:ext>
              </a:extLst>
            </a:blip>
            <a:stretch>
              <a:fillRect/>
            </a:stretch>
          </a:blipFill>
        </p:spPr>
        <p:txBody>
          <a:bodyPr/>
          <a:lstStyle/>
          <a:p>
            <a:endParaRPr lang="en-US"/>
          </a:p>
        </p:txBody>
      </p:sp>
      <p:sp>
        <p:nvSpPr>
          <p:cNvPr id="35" name="TextBox 35"/>
          <p:cNvSpPr txBox="1"/>
          <p:nvPr/>
        </p:nvSpPr>
        <p:spPr>
          <a:xfrm>
            <a:off x="2643200" y="5469408"/>
            <a:ext cx="3497630" cy="324047"/>
          </a:xfrm>
          <a:prstGeom prst="rect">
            <a:avLst/>
          </a:prstGeom>
        </p:spPr>
        <p:txBody>
          <a:bodyPr lIns="0" tIns="0" rIns="0" bIns="0" rtlCol="0" anchor="t">
            <a:spAutoFit/>
          </a:bodyPr>
          <a:lstStyle/>
          <a:p>
            <a:pPr>
              <a:lnSpc>
                <a:spcPts val="2614"/>
              </a:lnSpc>
              <a:spcBef>
                <a:spcPct val="0"/>
              </a:spcBef>
            </a:pPr>
            <a:r>
              <a:rPr lang="en-US" sz="1867">
                <a:solidFill>
                  <a:srgbClr val="000000"/>
                </a:solidFill>
                <a:latin typeface="Glacial Indifference"/>
              </a:rPr>
              <a:t>www.parksavvy.com</a:t>
            </a:r>
          </a:p>
        </p:txBody>
      </p:sp>
      <p:sp>
        <p:nvSpPr>
          <p:cNvPr id="36" name="Freeform 36"/>
          <p:cNvSpPr/>
          <p:nvPr/>
        </p:nvSpPr>
        <p:spPr>
          <a:xfrm>
            <a:off x="2005352" y="6293146"/>
            <a:ext cx="351730" cy="351730"/>
          </a:xfrm>
          <a:custGeom>
            <a:avLst/>
            <a:gdLst/>
            <a:ahLst/>
            <a:cxnLst/>
            <a:rect l="l" t="t" r="r" b="b"/>
            <a:pathLst>
              <a:path w="351730" h="351730">
                <a:moveTo>
                  <a:pt x="0" y="0"/>
                </a:moveTo>
                <a:lnTo>
                  <a:pt x="351731" y="0"/>
                </a:lnTo>
                <a:lnTo>
                  <a:pt x="351731" y="351730"/>
                </a:lnTo>
                <a:lnTo>
                  <a:pt x="0" y="351730"/>
                </a:lnTo>
                <a:lnTo>
                  <a:pt x="0" y="0"/>
                </a:lnTo>
                <a:close/>
              </a:path>
            </a:pathLst>
          </a:custGeom>
          <a:blipFill>
            <a:blip r:embed="rId9">
              <a:extLst>
                <a:ext uri="{96DAC541-7B7A-43D3-8B79-37D633B846F1}">
                  <asvg:svgBlip xmlns:asvg="http://schemas.microsoft.com/office/drawing/2016/SVG/main" r:embed="rId10"/>
                </a:ext>
              </a:extLst>
            </a:blip>
            <a:stretch>
              <a:fillRect/>
            </a:stretch>
          </a:blipFill>
        </p:spPr>
        <p:txBody>
          <a:bodyPr/>
          <a:lstStyle/>
          <a:p>
            <a:endParaRPr lang="en-US"/>
          </a:p>
        </p:txBody>
      </p:sp>
      <p:sp>
        <p:nvSpPr>
          <p:cNvPr id="37" name="TextBox 37"/>
          <p:cNvSpPr txBox="1"/>
          <p:nvPr/>
        </p:nvSpPr>
        <p:spPr>
          <a:xfrm>
            <a:off x="2643200" y="6287365"/>
            <a:ext cx="3497630" cy="324047"/>
          </a:xfrm>
          <a:prstGeom prst="rect">
            <a:avLst/>
          </a:prstGeom>
        </p:spPr>
        <p:txBody>
          <a:bodyPr lIns="0" tIns="0" rIns="0" bIns="0" rtlCol="0" anchor="t">
            <a:spAutoFit/>
          </a:bodyPr>
          <a:lstStyle/>
          <a:p>
            <a:pPr>
              <a:lnSpc>
                <a:spcPts val="2614"/>
              </a:lnSpc>
              <a:spcBef>
                <a:spcPct val="0"/>
              </a:spcBef>
            </a:pPr>
            <a:r>
              <a:rPr lang="en-US" sz="1867">
                <a:solidFill>
                  <a:srgbClr val="000000"/>
                </a:solidFill>
                <a:latin typeface="Glacial Indifference"/>
              </a:rPr>
              <a:t>parksavvy@parksavvy.com</a:t>
            </a:r>
          </a:p>
        </p:txBody>
      </p:sp>
      <p:sp>
        <p:nvSpPr>
          <p:cNvPr id="38" name="Freeform 38"/>
          <p:cNvSpPr/>
          <p:nvPr/>
        </p:nvSpPr>
        <p:spPr>
          <a:xfrm>
            <a:off x="2005352" y="7104389"/>
            <a:ext cx="351730" cy="351730"/>
          </a:xfrm>
          <a:custGeom>
            <a:avLst/>
            <a:gdLst/>
            <a:ahLst/>
            <a:cxnLst/>
            <a:rect l="l" t="t" r="r" b="b"/>
            <a:pathLst>
              <a:path w="351730" h="351730">
                <a:moveTo>
                  <a:pt x="0" y="0"/>
                </a:moveTo>
                <a:lnTo>
                  <a:pt x="351731" y="0"/>
                </a:lnTo>
                <a:lnTo>
                  <a:pt x="351731" y="351731"/>
                </a:lnTo>
                <a:lnTo>
                  <a:pt x="0" y="351731"/>
                </a:lnTo>
                <a:lnTo>
                  <a:pt x="0" y="0"/>
                </a:lnTo>
                <a:close/>
              </a:path>
            </a:pathLst>
          </a:custGeom>
          <a:blipFill>
            <a:blip r:embed="rId11">
              <a:extLst>
                <a:ext uri="{96DAC541-7B7A-43D3-8B79-37D633B846F1}">
                  <asvg:svgBlip xmlns:asvg="http://schemas.microsoft.com/office/drawing/2016/SVG/main" r:embed="rId12"/>
                </a:ext>
              </a:extLst>
            </a:blip>
            <a:stretch>
              <a:fillRect/>
            </a:stretch>
          </a:blipFill>
        </p:spPr>
        <p:txBody>
          <a:bodyPr/>
          <a:lstStyle/>
          <a:p>
            <a:endParaRPr lang="en-US"/>
          </a:p>
        </p:txBody>
      </p:sp>
      <p:sp>
        <p:nvSpPr>
          <p:cNvPr id="39" name="TextBox 39"/>
          <p:cNvSpPr txBox="1"/>
          <p:nvPr/>
        </p:nvSpPr>
        <p:spPr>
          <a:xfrm>
            <a:off x="2643200" y="7109681"/>
            <a:ext cx="4743852" cy="324047"/>
          </a:xfrm>
          <a:prstGeom prst="rect">
            <a:avLst/>
          </a:prstGeom>
        </p:spPr>
        <p:txBody>
          <a:bodyPr lIns="0" tIns="0" rIns="0" bIns="0" rtlCol="0" anchor="t">
            <a:spAutoFit/>
          </a:bodyPr>
          <a:lstStyle/>
          <a:p>
            <a:pPr>
              <a:lnSpc>
                <a:spcPts val="2614"/>
              </a:lnSpc>
              <a:spcBef>
                <a:spcPct val="0"/>
              </a:spcBef>
            </a:pPr>
            <a:r>
              <a:rPr lang="en-US" sz="1867">
                <a:solidFill>
                  <a:srgbClr val="000000"/>
                </a:solidFill>
                <a:latin typeface="Glacial Indifference"/>
              </a:rPr>
              <a:t>123 Anywhere ST., San Francisco, CA 94114</a:t>
            </a:r>
          </a:p>
        </p:txBody>
      </p:sp>
      <p:grpSp>
        <p:nvGrpSpPr>
          <p:cNvPr id="40" name="Group 40"/>
          <p:cNvGrpSpPr/>
          <p:nvPr/>
        </p:nvGrpSpPr>
        <p:grpSpPr>
          <a:xfrm>
            <a:off x="17293116" y="565634"/>
            <a:ext cx="397367" cy="28996"/>
            <a:chOff x="0" y="0"/>
            <a:chExt cx="128243" cy="9358"/>
          </a:xfrm>
        </p:grpSpPr>
        <p:sp>
          <p:nvSpPr>
            <p:cNvPr id="41" name="Freeform 41"/>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010A4F"/>
            </a:solidFill>
          </p:spPr>
          <p:txBody>
            <a:bodyPr/>
            <a:lstStyle/>
            <a:p>
              <a:endParaRPr lang="en-US"/>
            </a:p>
          </p:txBody>
        </p:sp>
        <p:sp>
          <p:nvSpPr>
            <p:cNvPr id="42" name="TextBox 42"/>
            <p:cNvSpPr txBox="1"/>
            <p:nvPr/>
          </p:nvSpPr>
          <p:spPr>
            <a:xfrm>
              <a:off x="0" y="-47625"/>
              <a:ext cx="128243" cy="56983"/>
            </a:xfrm>
            <a:prstGeom prst="rect">
              <a:avLst/>
            </a:prstGeom>
          </p:spPr>
          <p:txBody>
            <a:bodyPr lIns="50800" tIns="50800" rIns="50800" bIns="50800" rtlCol="0" anchor="ctr"/>
            <a:lstStyle/>
            <a:p>
              <a:pPr algn="ctr">
                <a:lnSpc>
                  <a:spcPts val="3079"/>
                </a:lnSpc>
                <a:spcBef>
                  <a:spcPct val="0"/>
                </a:spcBef>
              </a:pPr>
              <a:endParaRPr/>
            </a:p>
          </p:txBody>
        </p:sp>
      </p:grpSp>
      <p:grpSp>
        <p:nvGrpSpPr>
          <p:cNvPr id="43" name="Group 43"/>
          <p:cNvGrpSpPr/>
          <p:nvPr/>
        </p:nvGrpSpPr>
        <p:grpSpPr>
          <a:xfrm>
            <a:off x="17293116" y="657737"/>
            <a:ext cx="397367" cy="28996"/>
            <a:chOff x="0" y="0"/>
            <a:chExt cx="128243" cy="9358"/>
          </a:xfrm>
        </p:grpSpPr>
        <p:sp>
          <p:nvSpPr>
            <p:cNvPr id="44" name="Freeform 44"/>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txBody>
            <a:bodyPr/>
            <a:lstStyle/>
            <a:p>
              <a:endParaRPr lang="en-US"/>
            </a:p>
          </p:txBody>
        </p:sp>
        <p:sp>
          <p:nvSpPr>
            <p:cNvPr id="45" name="TextBox 45"/>
            <p:cNvSpPr txBox="1"/>
            <p:nvPr/>
          </p:nvSpPr>
          <p:spPr>
            <a:xfrm>
              <a:off x="0" y="-47625"/>
              <a:ext cx="128243" cy="56983"/>
            </a:xfrm>
            <a:prstGeom prst="rect">
              <a:avLst/>
            </a:prstGeom>
          </p:spPr>
          <p:txBody>
            <a:bodyPr lIns="50800" tIns="50800" rIns="50800" bIns="50800" rtlCol="0" anchor="ctr"/>
            <a:lstStyle/>
            <a:p>
              <a:pPr algn="ctr">
                <a:lnSpc>
                  <a:spcPts val="3079"/>
                </a:lnSpc>
                <a:spcBef>
                  <a:spcPct val="0"/>
                </a:spcBef>
              </a:pPr>
              <a:endParaRPr/>
            </a:p>
          </p:txBody>
        </p:sp>
      </p:grpSp>
      <p:sp>
        <p:nvSpPr>
          <p:cNvPr id="46" name="TextBox 46"/>
          <p:cNvSpPr txBox="1"/>
          <p:nvPr/>
        </p:nvSpPr>
        <p:spPr>
          <a:xfrm>
            <a:off x="1163822" y="426550"/>
            <a:ext cx="2456641" cy="521336"/>
          </a:xfrm>
          <a:prstGeom prst="rect">
            <a:avLst/>
          </a:prstGeom>
        </p:spPr>
        <p:txBody>
          <a:bodyPr lIns="0" tIns="0" rIns="0" bIns="0" rtlCol="0" anchor="t">
            <a:spAutoFit/>
          </a:bodyPr>
          <a:lstStyle/>
          <a:p>
            <a:pPr>
              <a:lnSpc>
                <a:spcPts val="4339"/>
              </a:lnSpc>
              <a:spcBef>
                <a:spcPct val="0"/>
              </a:spcBef>
            </a:pPr>
            <a:r>
              <a:rPr lang="en-US" sz="3099" spc="30">
                <a:solidFill>
                  <a:srgbClr val="000000"/>
                </a:solidFill>
                <a:latin typeface="Abril Fatface"/>
              </a:rPr>
              <a:t>Park</a:t>
            </a:r>
            <a:r>
              <a:rPr lang="en-US" sz="3099" spc="30">
                <a:solidFill>
                  <a:srgbClr val="000000"/>
                </a:solidFill>
                <a:latin typeface="Abril Fatface Italics"/>
              </a:rPr>
              <a:t>Savvy</a:t>
            </a:r>
          </a:p>
        </p:txBody>
      </p:sp>
      <p:sp>
        <p:nvSpPr>
          <p:cNvPr id="47" name="TextBox 47"/>
          <p:cNvSpPr txBox="1"/>
          <p:nvPr/>
        </p:nvSpPr>
        <p:spPr>
          <a:xfrm>
            <a:off x="15940842" y="498624"/>
            <a:ext cx="978460" cy="273685"/>
          </a:xfrm>
          <a:prstGeom prst="rect">
            <a:avLst/>
          </a:prstGeom>
        </p:spPr>
        <p:txBody>
          <a:bodyPr lIns="0" tIns="0" rIns="0" bIns="0" rtlCol="0" anchor="t">
            <a:spAutoFit/>
          </a:bodyPr>
          <a:lstStyle/>
          <a:p>
            <a:pPr>
              <a:lnSpc>
                <a:spcPts val="2239"/>
              </a:lnSpc>
              <a:spcBef>
                <a:spcPct val="0"/>
              </a:spcBef>
            </a:pPr>
            <a:r>
              <a:rPr lang="en-US" sz="1599">
                <a:solidFill>
                  <a:srgbClr val="000000"/>
                </a:solidFill>
                <a:latin typeface="Abril Fatface"/>
              </a:rPr>
              <a:t>Contact</a:t>
            </a:r>
          </a:p>
        </p:txBody>
      </p:sp>
      <p:sp>
        <p:nvSpPr>
          <p:cNvPr id="48" name="TextBox 48"/>
          <p:cNvSpPr txBox="1"/>
          <p:nvPr/>
        </p:nvSpPr>
        <p:spPr>
          <a:xfrm>
            <a:off x="14385046" y="498624"/>
            <a:ext cx="1060497" cy="273685"/>
          </a:xfrm>
          <a:prstGeom prst="rect">
            <a:avLst/>
          </a:prstGeom>
        </p:spPr>
        <p:txBody>
          <a:bodyPr lIns="0" tIns="0" rIns="0" bIns="0" rtlCol="0" anchor="t">
            <a:spAutoFit/>
          </a:bodyPr>
          <a:lstStyle/>
          <a:p>
            <a:pPr>
              <a:lnSpc>
                <a:spcPts val="2239"/>
              </a:lnSpc>
              <a:spcBef>
                <a:spcPct val="0"/>
              </a:spcBef>
            </a:pPr>
            <a:r>
              <a:rPr lang="en-US" sz="1599">
                <a:solidFill>
                  <a:srgbClr val="000000"/>
                </a:solidFill>
                <a:latin typeface="Abril Fatface"/>
              </a:rPr>
              <a:t>About Us</a:t>
            </a:r>
          </a:p>
        </p:txBody>
      </p:sp>
      <p:sp>
        <p:nvSpPr>
          <p:cNvPr id="49" name="TextBox 49"/>
          <p:cNvSpPr txBox="1"/>
          <p:nvPr/>
        </p:nvSpPr>
        <p:spPr>
          <a:xfrm>
            <a:off x="13154289" y="498624"/>
            <a:ext cx="735456" cy="273685"/>
          </a:xfrm>
          <a:prstGeom prst="rect">
            <a:avLst/>
          </a:prstGeom>
        </p:spPr>
        <p:txBody>
          <a:bodyPr lIns="0" tIns="0" rIns="0" bIns="0" rtlCol="0" anchor="t">
            <a:spAutoFit/>
          </a:bodyPr>
          <a:lstStyle/>
          <a:p>
            <a:pPr>
              <a:lnSpc>
                <a:spcPts val="2239"/>
              </a:lnSpc>
              <a:spcBef>
                <a:spcPct val="0"/>
              </a:spcBef>
            </a:pPr>
            <a:r>
              <a:rPr lang="en-US" sz="1599">
                <a:solidFill>
                  <a:srgbClr val="000000"/>
                </a:solidFill>
                <a:latin typeface="Abril Fatface"/>
              </a:rPr>
              <a:t>Photo</a:t>
            </a:r>
          </a:p>
        </p:txBody>
      </p:sp>
      <p:sp>
        <p:nvSpPr>
          <p:cNvPr id="50" name="TextBox 50"/>
          <p:cNvSpPr txBox="1"/>
          <p:nvPr/>
        </p:nvSpPr>
        <p:spPr>
          <a:xfrm>
            <a:off x="11898530" y="498624"/>
            <a:ext cx="809760" cy="273685"/>
          </a:xfrm>
          <a:prstGeom prst="rect">
            <a:avLst/>
          </a:prstGeom>
        </p:spPr>
        <p:txBody>
          <a:bodyPr lIns="0" tIns="0" rIns="0" bIns="0" rtlCol="0" anchor="t">
            <a:spAutoFit/>
          </a:bodyPr>
          <a:lstStyle/>
          <a:p>
            <a:pPr>
              <a:lnSpc>
                <a:spcPts val="2239"/>
              </a:lnSpc>
              <a:spcBef>
                <a:spcPct val="0"/>
              </a:spcBef>
            </a:pPr>
            <a:r>
              <a:rPr lang="en-US" sz="1599">
                <a:solidFill>
                  <a:srgbClr val="000000"/>
                </a:solidFill>
                <a:latin typeface="Abril Fatface"/>
              </a:rPr>
              <a:t>Home</a:t>
            </a:r>
          </a:p>
        </p:txBody>
      </p:sp>
    </p:spTree>
  </p:cSld>
  <p:clrMapOvr>
    <a:masterClrMapping/>
  </p:clrMapOvr>
  <mc:AlternateContent xmlns:mc="http://schemas.openxmlformats.org/markup-compatibility/2006" xmlns:p14="http://schemas.microsoft.com/office/powerpoint/2010/main">
    <mc:Choice Requires="p14">
      <p:transition spd="slow" p14:dur="2000" advTm="6866"/>
    </mc:Choice>
    <mc:Fallback xmlns="">
      <p:transition spd="slow" advTm="6866"/>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2" name="Group 2"/>
          <p:cNvGrpSpPr/>
          <p:nvPr/>
        </p:nvGrpSpPr>
        <p:grpSpPr>
          <a:xfrm>
            <a:off x="-1148802" y="7301218"/>
            <a:ext cx="20585603" cy="5264356"/>
            <a:chOff x="0" y="0"/>
            <a:chExt cx="4274726" cy="1093176"/>
          </a:xfrm>
        </p:grpSpPr>
        <p:sp>
          <p:nvSpPr>
            <p:cNvPr id="3" name="Freeform 3"/>
            <p:cNvSpPr/>
            <p:nvPr/>
          </p:nvSpPr>
          <p:spPr>
            <a:xfrm>
              <a:off x="0" y="0"/>
              <a:ext cx="4274726" cy="1093176"/>
            </a:xfrm>
            <a:custGeom>
              <a:avLst/>
              <a:gdLst/>
              <a:ahLst/>
              <a:cxnLst/>
              <a:rect l="l" t="t" r="r" b="b"/>
              <a:pathLst>
                <a:path w="4274726" h="1093176">
                  <a:moveTo>
                    <a:pt x="2137363" y="0"/>
                  </a:moveTo>
                  <a:cubicBezTo>
                    <a:pt x="956930" y="0"/>
                    <a:pt x="0" y="244716"/>
                    <a:pt x="0" y="546588"/>
                  </a:cubicBezTo>
                  <a:cubicBezTo>
                    <a:pt x="0" y="848460"/>
                    <a:pt x="956930" y="1093176"/>
                    <a:pt x="2137363" y="1093176"/>
                  </a:cubicBezTo>
                  <a:cubicBezTo>
                    <a:pt x="3317796" y="1093176"/>
                    <a:pt x="4274726" y="848460"/>
                    <a:pt x="4274726" y="546588"/>
                  </a:cubicBezTo>
                  <a:cubicBezTo>
                    <a:pt x="4274726" y="244716"/>
                    <a:pt x="3317796" y="0"/>
                    <a:pt x="2137363" y="0"/>
                  </a:cubicBezTo>
                  <a:close/>
                </a:path>
              </a:pathLst>
            </a:custGeom>
            <a:solidFill>
              <a:srgbClr val="FADFE8"/>
            </a:solidFill>
          </p:spPr>
          <p:txBody>
            <a:bodyPr/>
            <a:lstStyle/>
            <a:p>
              <a:endParaRPr lang="en-US"/>
            </a:p>
          </p:txBody>
        </p:sp>
        <p:sp>
          <p:nvSpPr>
            <p:cNvPr id="4" name="TextBox 4"/>
            <p:cNvSpPr txBox="1"/>
            <p:nvPr/>
          </p:nvSpPr>
          <p:spPr>
            <a:xfrm>
              <a:off x="400756" y="64385"/>
              <a:ext cx="3473215" cy="926305"/>
            </a:xfrm>
            <a:prstGeom prst="rect">
              <a:avLst/>
            </a:prstGeom>
          </p:spPr>
          <p:txBody>
            <a:bodyPr lIns="50800" tIns="50800" rIns="50800" bIns="50800" rtlCol="0" anchor="ctr"/>
            <a:lstStyle/>
            <a:p>
              <a:pPr algn="ctr">
                <a:lnSpc>
                  <a:spcPts val="2659"/>
                </a:lnSpc>
              </a:pPr>
              <a:endParaRPr/>
            </a:p>
          </p:txBody>
        </p:sp>
      </p:grpSp>
      <p:grpSp>
        <p:nvGrpSpPr>
          <p:cNvPr id="5" name="Group 5"/>
          <p:cNvGrpSpPr>
            <a:grpSpLocks noChangeAspect="1"/>
          </p:cNvGrpSpPr>
          <p:nvPr/>
        </p:nvGrpSpPr>
        <p:grpSpPr>
          <a:xfrm>
            <a:off x="7406341" y="4044667"/>
            <a:ext cx="3475318" cy="6876514"/>
            <a:chOff x="0" y="0"/>
            <a:chExt cx="2620010" cy="5184140"/>
          </a:xfrm>
        </p:grpSpPr>
        <p:sp>
          <p:nvSpPr>
            <p:cNvPr id="6" name="Freeform 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A89CE3"/>
            </a:solidFill>
          </p:spPr>
          <p:txBody>
            <a:bodyPr/>
            <a:lstStyle/>
            <a:p>
              <a:endParaRPr lang="en-US"/>
            </a:p>
          </p:txBody>
        </p:sp>
        <p:sp>
          <p:nvSpPr>
            <p:cNvPr id="7" name="Freeform 7"/>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3"/>
              <a:stretch>
                <a:fillRect l="-10947" r="-10947"/>
              </a:stretch>
            </a:blipFill>
          </p:spPr>
          <p:txBody>
            <a:bodyPr/>
            <a:lstStyle/>
            <a:p>
              <a:endParaRPr lang="en-US"/>
            </a:p>
          </p:txBody>
        </p:sp>
        <p:sp>
          <p:nvSpPr>
            <p:cNvPr id="8" name="Freeform 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010A4F"/>
            </a:solidFill>
          </p:spPr>
          <p:txBody>
            <a:bodyPr/>
            <a:lstStyle/>
            <a:p>
              <a:endParaRPr lang="en-US"/>
            </a:p>
          </p:txBody>
        </p:sp>
        <p:sp>
          <p:nvSpPr>
            <p:cNvPr id="9" name="Freeform 9"/>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010A4F"/>
            </a:solidFill>
          </p:spPr>
          <p:txBody>
            <a:bodyPr/>
            <a:lstStyle/>
            <a:p>
              <a:endParaRPr lang="en-US"/>
            </a:p>
          </p:txBody>
        </p:sp>
        <p:sp>
          <p:nvSpPr>
            <p:cNvPr id="10" name="Freeform 1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11" name="Freeform 1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12" name="Freeform 1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13" name="Freeform 1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14" name="Freeform 1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8D82C7"/>
            </a:solidFill>
          </p:spPr>
          <p:txBody>
            <a:bodyPr/>
            <a:lstStyle/>
            <a:p>
              <a:endParaRPr lang="en-US"/>
            </a:p>
          </p:txBody>
        </p:sp>
      </p:grpSp>
      <p:grpSp>
        <p:nvGrpSpPr>
          <p:cNvPr id="15" name="Group 15"/>
          <p:cNvGrpSpPr>
            <a:grpSpLocks noChangeAspect="1"/>
          </p:cNvGrpSpPr>
          <p:nvPr/>
        </p:nvGrpSpPr>
        <p:grpSpPr>
          <a:xfrm>
            <a:off x="10329460" y="5143500"/>
            <a:ext cx="2919979" cy="5777681"/>
            <a:chOff x="0" y="0"/>
            <a:chExt cx="2620010" cy="5184140"/>
          </a:xfrm>
        </p:grpSpPr>
        <p:sp>
          <p:nvSpPr>
            <p:cNvPr id="16" name="Freeform 1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A89CE3"/>
            </a:solidFill>
          </p:spPr>
          <p:txBody>
            <a:bodyPr/>
            <a:lstStyle/>
            <a:p>
              <a:endParaRPr lang="en-US"/>
            </a:p>
          </p:txBody>
        </p:sp>
        <p:sp>
          <p:nvSpPr>
            <p:cNvPr id="17" name="Freeform 17"/>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4"/>
              <a:stretch>
                <a:fillRect t="-429" b="-429"/>
              </a:stretch>
            </a:blipFill>
          </p:spPr>
          <p:txBody>
            <a:bodyPr/>
            <a:lstStyle/>
            <a:p>
              <a:endParaRPr lang="en-US"/>
            </a:p>
          </p:txBody>
        </p:sp>
        <p:sp>
          <p:nvSpPr>
            <p:cNvPr id="18" name="Freeform 1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010A4F"/>
            </a:solidFill>
          </p:spPr>
          <p:txBody>
            <a:bodyPr/>
            <a:lstStyle/>
            <a:p>
              <a:endParaRPr lang="en-US"/>
            </a:p>
          </p:txBody>
        </p:sp>
        <p:sp>
          <p:nvSpPr>
            <p:cNvPr id="19" name="Freeform 19"/>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010A4F"/>
            </a:solidFill>
          </p:spPr>
          <p:txBody>
            <a:bodyPr/>
            <a:lstStyle/>
            <a:p>
              <a:endParaRPr lang="en-US"/>
            </a:p>
          </p:txBody>
        </p:sp>
        <p:sp>
          <p:nvSpPr>
            <p:cNvPr id="20" name="Freeform 2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21" name="Freeform 2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22" name="Freeform 2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23" name="Freeform 2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24" name="Freeform 2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8D82C7"/>
            </a:solidFill>
          </p:spPr>
          <p:txBody>
            <a:bodyPr/>
            <a:lstStyle/>
            <a:p>
              <a:endParaRPr lang="en-US"/>
            </a:p>
          </p:txBody>
        </p:sp>
      </p:grpSp>
      <p:grpSp>
        <p:nvGrpSpPr>
          <p:cNvPr id="25" name="Group 25"/>
          <p:cNvGrpSpPr>
            <a:grpSpLocks noChangeAspect="1"/>
          </p:cNvGrpSpPr>
          <p:nvPr/>
        </p:nvGrpSpPr>
        <p:grpSpPr>
          <a:xfrm>
            <a:off x="5038561" y="5143500"/>
            <a:ext cx="2919979" cy="5777681"/>
            <a:chOff x="0" y="0"/>
            <a:chExt cx="2620010" cy="5184140"/>
          </a:xfrm>
        </p:grpSpPr>
        <p:sp>
          <p:nvSpPr>
            <p:cNvPr id="26" name="Freeform 2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A89CE3"/>
            </a:solidFill>
          </p:spPr>
          <p:txBody>
            <a:bodyPr/>
            <a:lstStyle/>
            <a:p>
              <a:endParaRPr lang="en-US"/>
            </a:p>
          </p:txBody>
        </p:sp>
        <p:sp>
          <p:nvSpPr>
            <p:cNvPr id="27" name="Freeform 27"/>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4"/>
              <a:stretch>
                <a:fillRect t="-429" b="-429"/>
              </a:stretch>
            </a:blipFill>
          </p:spPr>
          <p:txBody>
            <a:bodyPr/>
            <a:lstStyle/>
            <a:p>
              <a:endParaRPr lang="en-US"/>
            </a:p>
          </p:txBody>
        </p:sp>
        <p:sp>
          <p:nvSpPr>
            <p:cNvPr id="28" name="Freeform 2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010A4F"/>
            </a:solidFill>
          </p:spPr>
          <p:txBody>
            <a:bodyPr/>
            <a:lstStyle/>
            <a:p>
              <a:endParaRPr lang="en-US"/>
            </a:p>
          </p:txBody>
        </p:sp>
        <p:sp>
          <p:nvSpPr>
            <p:cNvPr id="29" name="Freeform 29"/>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010A4F"/>
            </a:solidFill>
          </p:spPr>
          <p:txBody>
            <a:bodyPr/>
            <a:lstStyle/>
            <a:p>
              <a:endParaRPr lang="en-US"/>
            </a:p>
          </p:txBody>
        </p:sp>
        <p:sp>
          <p:nvSpPr>
            <p:cNvPr id="30" name="Freeform 3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31" name="Freeform 3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32" name="Freeform 3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33" name="Freeform 3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34" name="Freeform 3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8D82C7"/>
            </a:solidFill>
          </p:spPr>
          <p:txBody>
            <a:bodyPr/>
            <a:lstStyle/>
            <a:p>
              <a:endParaRPr lang="en-US"/>
            </a:p>
          </p:txBody>
        </p:sp>
      </p:grpSp>
      <p:grpSp>
        <p:nvGrpSpPr>
          <p:cNvPr id="35" name="Group 35"/>
          <p:cNvGrpSpPr>
            <a:grpSpLocks noChangeAspect="1"/>
          </p:cNvGrpSpPr>
          <p:nvPr/>
        </p:nvGrpSpPr>
        <p:grpSpPr>
          <a:xfrm>
            <a:off x="12697923" y="6476535"/>
            <a:ext cx="2246277" cy="4444645"/>
            <a:chOff x="0" y="0"/>
            <a:chExt cx="2620010" cy="5184140"/>
          </a:xfrm>
        </p:grpSpPr>
        <p:sp>
          <p:nvSpPr>
            <p:cNvPr id="36" name="Freeform 3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A89CE3"/>
            </a:solidFill>
          </p:spPr>
          <p:txBody>
            <a:bodyPr/>
            <a:lstStyle/>
            <a:p>
              <a:endParaRPr lang="en-US"/>
            </a:p>
          </p:txBody>
        </p:sp>
        <p:sp>
          <p:nvSpPr>
            <p:cNvPr id="37" name="Freeform 37"/>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5"/>
              <a:stretch>
                <a:fillRect l="-8" r="-8"/>
              </a:stretch>
            </a:blipFill>
          </p:spPr>
          <p:txBody>
            <a:bodyPr/>
            <a:lstStyle/>
            <a:p>
              <a:endParaRPr lang="en-US"/>
            </a:p>
          </p:txBody>
        </p:sp>
        <p:sp>
          <p:nvSpPr>
            <p:cNvPr id="38" name="Freeform 3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010A4F"/>
            </a:solidFill>
          </p:spPr>
          <p:txBody>
            <a:bodyPr/>
            <a:lstStyle/>
            <a:p>
              <a:endParaRPr lang="en-US"/>
            </a:p>
          </p:txBody>
        </p:sp>
        <p:sp>
          <p:nvSpPr>
            <p:cNvPr id="39" name="Freeform 39"/>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010A4F"/>
            </a:solidFill>
          </p:spPr>
          <p:txBody>
            <a:bodyPr/>
            <a:lstStyle/>
            <a:p>
              <a:endParaRPr lang="en-US"/>
            </a:p>
          </p:txBody>
        </p:sp>
        <p:sp>
          <p:nvSpPr>
            <p:cNvPr id="40" name="Freeform 4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41" name="Freeform 4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42" name="Freeform 4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43" name="Freeform 4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44" name="Freeform 4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8D82C7"/>
            </a:solidFill>
          </p:spPr>
          <p:txBody>
            <a:bodyPr/>
            <a:lstStyle/>
            <a:p>
              <a:endParaRPr lang="en-US"/>
            </a:p>
          </p:txBody>
        </p:sp>
      </p:grpSp>
      <p:grpSp>
        <p:nvGrpSpPr>
          <p:cNvPr id="45" name="Group 45"/>
          <p:cNvGrpSpPr>
            <a:grpSpLocks noChangeAspect="1"/>
          </p:cNvGrpSpPr>
          <p:nvPr/>
        </p:nvGrpSpPr>
        <p:grpSpPr>
          <a:xfrm>
            <a:off x="3343800" y="6476535"/>
            <a:ext cx="2246277" cy="4444645"/>
            <a:chOff x="0" y="0"/>
            <a:chExt cx="2620010" cy="5184140"/>
          </a:xfrm>
        </p:grpSpPr>
        <p:sp>
          <p:nvSpPr>
            <p:cNvPr id="46" name="Freeform 46"/>
            <p:cNvSpPr/>
            <p:nvPr/>
          </p:nvSpPr>
          <p:spPr>
            <a:xfrm>
              <a:off x="53340" y="25400"/>
              <a:ext cx="2513330" cy="5132070"/>
            </a:xfrm>
            <a:custGeom>
              <a:avLst/>
              <a:gdLst/>
              <a:ahLst/>
              <a:cxnLst/>
              <a:rect l="l" t="t" r="r" b="b"/>
              <a:pathLst>
                <a:path w="2513330" h="5132070">
                  <a:moveTo>
                    <a:pt x="2159000" y="0"/>
                  </a:moveTo>
                  <a:lnTo>
                    <a:pt x="354330" y="0"/>
                  </a:lnTo>
                  <a:cubicBezTo>
                    <a:pt x="158750" y="0"/>
                    <a:pt x="0" y="158750"/>
                    <a:pt x="0" y="354330"/>
                  </a:cubicBezTo>
                  <a:lnTo>
                    <a:pt x="0" y="4777740"/>
                  </a:lnTo>
                  <a:cubicBezTo>
                    <a:pt x="0" y="4973320"/>
                    <a:pt x="158750" y="5132070"/>
                    <a:pt x="354330" y="5132070"/>
                  </a:cubicBezTo>
                  <a:lnTo>
                    <a:pt x="2159000" y="5132070"/>
                  </a:lnTo>
                  <a:cubicBezTo>
                    <a:pt x="2354580" y="5132070"/>
                    <a:pt x="2513330" y="4973320"/>
                    <a:pt x="2513330" y="4777740"/>
                  </a:cubicBezTo>
                  <a:lnTo>
                    <a:pt x="2513330" y="354330"/>
                  </a:lnTo>
                  <a:cubicBezTo>
                    <a:pt x="2513330" y="158750"/>
                    <a:pt x="2354580" y="0"/>
                    <a:pt x="2159000" y="0"/>
                  </a:cubicBezTo>
                  <a:close/>
                  <a:moveTo>
                    <a:pt x="1558290" y="162560"/>
                  </a:moveTo>
                  <a:cubicBezTo>
                    <a:pt x="1576070" y="162560"/>
                    <a:pt x="1590040" y="176530"/>
                    <a:pt x="1590040" y="194310"/>
                  </a:cubicBezTo>
                  <a:cubicBezTo>
                    <a:pt x="1590040" y="212090"/>
                    <a:pt x="1576070" y="226060"/>
                    <a:pt x="1558290" y="226060"/>
                  </a:cubicBezTo>
                  <a:cubicBezTo>
                    <a:pt x="1540510" y="226060"/>
                    <a:pt x="1526540" y="212090"/>
                    <a:pt x="1526540" y="194310"/>
                  </a:cubicBezTo>
                  <a:cubicBezTo>
                    <a:pt x="1526540" y="176530"/>
                    <a:pt x="1541780" y="162560"/>
                    <a:pt x="1558290" y="162560"/>
                  </a:cubicBezTo>
                  <a:close/>
                  <a:moveTo>
                    <a:pt x="1089660" y="172720"/>
                  </a:moveTo>
                  <a:lnTo>
                    <a:pt x="1394460" y="172720"/>
                  </a:lnTo>
                  <a:cubicBezTo>
                    <a:pt x="1405890" y="172720"/>
                    <a:pt x="1416050" y="181610"/>
                    <a:pt x="1416050" y="194310"/>
                  </a:cubicBezTo>
                  <a:cubicBezTo>
                    <a:pt x="1416050" y="207010"/>
                    <a:pt x="1405890" y="215900"/>
                    <a:pt x="1394460" y="215900"/>
                  </a:cubicBezTo>
                  <a:lnTo>
                    <a:pt x="1089660" y="215900"/>
                  </a:lnTo>
                  <a:cubicBezTo>
                    <a:pt x="1078230" y="215900"/>
                    <a:pt x="1068070" y="207010"/>
                    <a:pt x="1068070" y="194310"/>
                  </a:cubicBezTo>
                  <a:cubicBezTo>
                    <a:pt x="1068070" y="181610"/>
                    <a:pt x="1078230" y="172720"/>
                    <a:pt x="1089660" y="172720"/>
                  </a:cubicBezTo>
                  <a:close/>
                  <a:moveTo>
                    <a:pt x="2383790" y="4798060"/>
                  </a:moveTo>
                  <a:cubicBezTo>
                    <a:pt x="2383790" y="4913630"/>
                    <a:pt x="2289810" y="5007610"/>
                    <a:pt x="2174240" y="5007610"/>
                  </a:cubicBezTo>
                  <a:lnTo>
                    <a:pt x="341630" y="5007610"/>
                  </a:lnTo>
                  <a:cubicBezTo>
                    <a:pt x="226060" y="5007610"/>
                    <a:pt x="132080" y="4913630"/>
                    <a:pt x="132080" y="4798060"/>
                  </a:cubicBezTo>
                  <a:lnTo>
                    <a:pt x="132080" y="340360"/>
                  </a:lnTo>
                  <a:cubicBezTo>
                    <a:pt x="132080" y="224790"/>
                    <a:pt x="226060" y="130810"/>
                    <a:pt x="341630" y="130810"/>
                  </a:cubicBezTo>
                  <a:lnTo>
                    <a:pt x="614680" y="130810"/>
                  </a:lnTo>
                  <a:lnTo>
                    <a:pt x="614680" y="187960"/>
                  </a:lnTo>
                  <a:cubicBezTo>
                    <a:pt x="614680" y="252730"/>
                    <a:pt x="668020" y="306070"/>
                    <a:pt x="732790" y="306070"/>
                  </a:cubicBezTo>
                  <a:lnTo>
                    <a:pt x="1783080" y="306070"/>
                  </a:lnTo>
                  <a:cubicBezTo>
                    <a:pt x="1847850" y="306070"/>
                    <a:pt x="1901190" y="252730"/>
                    <a:pt x="1901190" y="187960"/>
                  </a:cubicBezTo>
                  <a:lnTo>
                    <a:pt x="1901190" y="130810"/>
                  </a:lnTo>
                  <a:lnTo>
                    <a:pt x="2172970" y="130810"/>
                  </a:lnTo>
                  <a:cubicBezTo>
                    <a:pt x="2288540" y="130810"/>
                    <a:pt x="2382520" y="224790"/>
                    <a:pt x="2382520" y="340360"/>
                  </a:cubicBezTo>
                  <a:lnTo>
                    <a:pt x="2382520" y="4798060"/>
                  </a:lnTo>
                  <a:close/>
                </a:path>
              </a:pathLst>
            </a:custGeom>
            <a:solidFill>
              <a:srgbClr val="A89CE3"/>
            </a:solidFill>
          </p:spPr>
          <p:txBody>
            <a:bodyPr/>
            <a:lstStyle/>
            <a:p>
              <a:endParaRPr lang="en-US"/>
            </a:p>
          </p:txBody>
        </p:sp>
        <p:sp>
          <p:nvSpPr>
            <p:cNvPr id="47" name="Freeform 47"/>
            <p:cNvSpPr/>
            <p:nvPr/>
          </p:nvSpPr>
          <p:spPr>
            <a:xfrm>
              <a:off x="185420" y="156210"/>
              <a:ext cx="2251710" cy="4876800"/>
            </a:xfrm>
            <a:custGeom>
              <a:avLst/>
              <a:gdLst/>
              <a:ahLst/>
              <a:cxnLst/>
              <a:rect l="l" t="t" r="r" b="b"/>
              <a:pathLst>
                <a:path w="2251710" h="4876800">
                  <a:moveTo>
                    <a:pt x="2040890" y="0"/>
                  </a:moveTo>
                  <a:lnTo>
                    <a:pt x="1769110" y="0"/>
                  </a:lnTo>
                  <a:lnTo>
                    <a:pt x="1769110" y="57150"/>
                  </a:lnTo>
                  <a:cubicBezTo>
                    <a:pt x="1769110" y="121920"/>
                    <a:pt x="1715770" y="175260"/>
                    <a:pt x="1651000" y="175260"/>
                  </a:cubicBezTo>
                  <a:lnTo>
                    <a:pt x="601980" y="175260"/>
                  </a:lnTo>
                  <a:cubicBezTo>
                    <a:pt x="537210" y="175260"/>
                    <a:pt x="483870" y="121920"/>
                    <a:pt x="483870" y="57150"/>
                  </a:cubicBezTo>
                  <a:lnTo>
                    <a:pt x="483870" y="0"/>
                  </a:lnTo>
                  <a:lnTo>
                    <a:pt x="209550" y="0"/>
                  </a:lnTo>
                  <a:cubicBezTo>
                    <a:pt x="93980" y="0"/>
                    <a:pt x="0" y="93980"/>
                    <a:pt x="0" y="209550"/>
                  </a:cubicBezTo>
                  <a:lnTo>
                    <a:pt x="0" y="4667250"/>
                  </a:lnTo>
                  <a:cubicBezTo>
                    <a:pt x="0" y="4782820"/>
                    <a:pt x="93980" y="4876800"/>
                    <a:pt x="209550" y="4876800"/>
                  </a:cubicBezTo>
                  <a:lnTo>
                    <a:pt x="2040890" y="4876800"/>
                  </a:lnTo>
                  <a:cubicBezTo>
                    <a:pt x="2156460" y="4876800"/>
                    <a:pt x="2250440" y="4782820"/>
                    <a:pt x="2250440" y="4667250"/>
                  </a:cubicBezTo>
                  <a:lnTo>
                    <a:pt x="2250440" y="209550"/>
                  </a:lnTo>
                  <a:cubicBezTo>
                    <a:pt x="2251710" y="93980"/>
                    <a:pt x="2157730" y="0"/>
                    <a:pt x="2040890" y="0"/>
                  </a:cubicBezTo>
                  <a:close/>
                </a:path>
              </a:pathLst>
            </a:custGeom>
            <a:blipFill>
              <a:blip r:embed="rId5"/>
              <a:stretch>
                <a:fillRect l="-8" r="-8"/>
              </a:stretch>
            </a:blipFill>
          </p:spPr>
          <p:txBody>
            <a:bodyPr/>
            <a:lstStyle/>
            <a:p>
              <a:endParaRPr lang="en-US"/>
            </a:p>
          </p:txBody>
        </p:sp>
        <p:sp>
          <p:nvSpPr>
            <p:cNvPr id="48" name="Freeform 48"/>
            <p:cNvSpPr/>
            <p:nvPr/>
          </p:nvSpPr>
          <p:spPr>
            <a:xfrm>
              <a:off x="1121410" y="198120"/>
              <a:ext cx="347980" cy="43180"/>
            </a:xfrm>
            <a:custGeom>
              <a:avLst/>
              <a:gdLst/>
              <a:ahLst/>
              <a:cxnLst/>
              <a:rect l="l" t="t" r="r" b="b"/>
              <a:pathLst>
                <a:path w="347980" h="43180">
                  <a:moveTo>
                    <a:pt x="326390" y="0"/>
                  </a:moveTo>
                  <a:lnTo>
                    <a:pt x="21590" y="0"/>
                  </a:lnTo>
                  <a:cubicBezTo>
                    <a:pt x="10160" y="0"/>
                    <a:pt x="0" y="8890"/>
                    <a:pt x="0" y="21590"/>
                  </a:cubicBezTo>
                  <a:cubicBezTo>
                    <a:pt x="0" y="34290"/>
                    <a:pt x="10160" y="43180"/>
                    <a:pt x="21590" y="43180"/>
                  </a:cubicBezTo>
                  <a:lnTo>
                    <a:pt x="326390" y="43180"/>
                  </a:lnTo>
                  <a:cubicBezTo>
                    <a:pt x="337820" y="43180"/>
                    <a:pt x="347980" y="34290"/>
                    <a:pt x="347980" y="21590"/>
                  </a:cubicBezTo>
                  <a:cubicBezTo>
                    <a:pt x="347980" y="8890"/>
                    <a:pt x="337820" y="0"/>
                    <a:pt x="326390" y="0"/>
                  </a:cubicBezTo>
                  <a:close/>
                </a:path>
              </a:pathLst>
            </a:custGeom>
            <a:solidFill>
              <a:srgbClr val="010A4F"/>
            </a:solidFill>
          </p:spPr>
          <p:txBody>
            <a:bodyPr/>
            <a:lstStyle/>
            <a:p>
              <a:endParaRPr lang="en-US"/>
            </a:p>
          </p:txBody>
        </p:sp>
        <p:sp>
          <p:nvSpPr>
            <p:cNvPr id="49" name="Freeform 49"/>
            <p:cNvSpPr/>
            <p:nvPr/>
          </p:nvSpPr>
          <p:spPr>
            <a:xfrm>
              <a:off x="1578312" y="187909"/>
              <a:ext cx="66636" cy="63602"/>
            </a:xfrm>
            <a:custGeom>
              <a:avLst/>
              <a:gdLst/>
              <a:ahLst/>
              <a:cxnLst/>
              <a:rect l="l" t="t" r="r" b="b"/>
              <a:pathLst>
                <a:path w="66636" h="63602">
                  <a:moveTo>
                    <a:pt x="33318" y="51"/>
                  </a:moveTo>
                  <a:cubicBezTo>
                    <a:pt x="21941" y="0"/>
                    <a:pt x="11406" y="6040"/>
                    <a:pt x="5703" y="15885"/>
                  </a:cubicBezTo>
                  <a:cubicBezTo>
                    <a:pt x="0" y="25729"/>
                    <a:pt x="0" y="37873"/>
                    <a:pt x="5703" y="47717"/>
                  </a:cubicBezTo>
                  <a:cubicBezTo>
                    <a:pt x="11406" y="57562"/>
                    <a:pt x="21941" y="63602"/>
                    <a:pt x="33318" y="63551"/>
                  </a:cubicBezTo>
                  <a:cubicBezTo>
                    <a:pt x="44695" y="63602"/>
                    <a:pt x="55230" y="57562"/>
                    <a:pt x="60933" y="47717"/>
                  </a:cubicBezTo>
                  <a:cubicBezTo>
                    <a:pt x="66636" y="37873"/>
                    <a:pt x="66636" y="25729"/>
                    <a:pt x="60933" y="15885"/>
                  </a:cubicBezTo>
                  <a:cubicBezTo>
                    <a:pt x="55230" y="6040"/>
                    <a:pt x="44695" y="0"/>
                    <a:pt x="33318" y="51"/>
                  </a:cubicBezTo>
                  <a:close/>
                </a:path>
              </a:pathLst>
            </a:custGeom>
            <a:solidFill>
              <a:srgbClr val="010A4F"/>
            </a:solidFill>
          </p:spPr>
          <p:txBody>
            <a:bodyPr/>
            <a:lstStyle/>
            <a:p>
              <a:endParaRPr lang="en-US"/>
            </a:p>
          </p:txBody>
        </p:sp>
        <p:sp>
          <p:nvSpPr>
            <p:cNvPr id="50" name="Freeform 50"/>
            <p:cNvSpPr/>
            <p:nvPr/>
          </p:nvSpPr>
          <p:spPr>
            <a:xfrm>
              <a:off x="0" y="685800"/>
              <a:ext cx="27940" cy="213360"/>
            </a:xfrm>
            <a:custGeom>
              <a:avLst/>
              <a:gdLst/>
              <a:ahLst/>
              <a:cxnLst/>
              <a:rect l="l" t="t" r="r" b="b"/>
              <a:pathLst>
                <a:path w="27940" h="213360">
                  <a:moveTo>
                    <a:pt x="0" y="26670"/>
                  </a:moveTo>
                  <a:lnTo>
                    <a:pt x="0" y="185420"/>
                  </a:lnTo>
                  <a:cubicBezTo>
                    <a:pt x="0" y="200660"/>
                    <a:pt x="12700" y="213360"/>
                    <a:pt x="27940" y="213360"/>
                  </a:cubicBezTo>
                  <a:lnTo>
                    <a:pt x="27940" y="0"/>
                  </a:lnTo>
                  <a:cubicBezTo>
                    <a:pt x="12700" y="0"/>
                    <a:pt x="0" y="11430"/>
                    <a:pt x="0" y="26670"/>
                  </a:cubicBezTo>
                  <a:close/>
                </a:path>
              </a:pathLst>
            </a:custGeom>
            <a:solidFill>
              <a:srgbClr val="FFFFFF"/>
            </a:solidFill>
          </p:spPr>
          <p:txBody>
            <a:bodyPr/>
            <a:lstStyle/>
            <a:p>
              <a:endParaRPr lang="en-US"/>
            </a:p>
          </p:txBody>
        </p:sp>
        <p:sp>
          <p:nvSpPr>
            <p:cNvPr id="51" name="Freeform 51"/>
            <p:cNvSpPr/>
            <p:nvPr/>
          </p:nvSpPr>
          <p:spPr>
            <a:xfrm>
              <a:off x="0" y="1057910"/>
              <a:ext cx="27940" cy="384810"/>
            </a:xfrm>
            <a:custGeom>
              <a:avLst/>
              <a:gdLst/>
              <a:ahLst/>
              <a:cxnLst/>
              <a:rect l="l" t="t" r="r" b="b"/>
              <a:pathLst>
                <a:path w="27940" h="384810">
                  <a:moveTo>
                    <a:pt x="0" y="26670"/>
                  </a:moveTo>
                  <a:lnTo>
                    <a:pt x="0" y="356870"/>
                  </a:lnTo>
                  <a:cubicBezTo>
                    <a:pt x="0" y="372110"/>
                    <a:pt x="12700" y="384810"/>
                    <a:pt x="27940" y="384810"/>
                  </a:cubicBezTo>
                  <a:lnTo>
                    <a:pt x="27940" y="0"/>
                  </a:lnTo>
                  <a:cubicBezTo>
                    <a:pt x="12700" y="0"/>
                    <a:pt x="0" y="11430"/>
                    <a:pt x="0" y="26670"/>
                  </a:cubicBezTo>
                  <a:close/>
                </a:path>
              </a:pathLst>
            </a:custGeom>
            <a:solidFill>
              <a:srgbClr val="FFFFFF"/>
            </a:solidFill>
          </p:spPr>
          <p:txBody>
            <a:bodyPr/>
            <a:lstStyle/>
            <a:p>
              <a:endParaRPr lang="en-US"/>
            </a:p>
          </p:txBody>
        </p:sp>
        <p:sp>
          <p:nvSpPr>
            <p:cNvPr id="52" name="Freeform 52"/>
            <p:cNvSpPr/>
            <p:nvPr/>
          </p:nvSpPr>
          <p:spPr>
            <a:xfrm>
              <a:off x="0" y="1526540"/>
              <a:ext cx="27940" cy="386080"/>
            </a:xfrm>
            <a:custGeom>
              <a:avLst/>
              <a:gdLst/>
              <a:ahLst/>
              <a:cxnLst/>
              <a:rect l="l" t="t" r="r" b="b"/>
              <a:pathLst>
                <a:path w="27940" h="386080">
                  <a:moveTo>
                    <a:pt x="0" y="27940"/>
                  </a:moveTo>
                  <a:lnTo>
                    <a:pt x="0" y="358140"/>
                  </a:lnTo>
                  <a:cubicBezTo>
                    <a:pt x="0" y="373380"/>
                    <a:pt x="12700" y="386080"/>
                    <a:pt x="27940" y="386080"/>
                  </a:cubicBezTo>
                  <a:lnTo>
                    <a:pt x="27940" y="0"/>
                  </a:lnTo>
                  <a:cubicBezTo>
                    <a:pt x="12700" y="0"/>
                    <a:pt x="0" y="12700"/>
                    <a:pt x="0" y="27940"/>
                  </a:cubicBezTo>
                  <a:close/>
                </a:path>
              </a:pathLst>
            </a:custGeom>
            <a:solidFill>
              <a:srgbClr val="FFFFFF"/>
            </a:solidFill>
          </p:spPr>
          <p:txBody>
            <a:bodyPr/>
            <a:lstStyle/>
            <a:p>
              <a:endParaRPr lang="en-US"/>
            </a:p>
          </p:txBody>
        </p:sp>
        <p:sp>
          <p:nvSpPr>
            <p:cNvPr id="53" name="Freeform 53"/>
            <p:cNvSpPr/>
            <p:nvPr/>
          </p:nvSpPr>
          <p:spPr>
            <a:xfrm>
              <a:off x="2592070" y="1184910"/>
              <a:ext cx="27940" cy="618490"/>
            </a:xfrm>
            <a:custGeom>
              <a:avLst/>
              <a:gdLst/>
              <a:ahLst/>
              <a:cxnLst/>
              <a:rect l="l" t="t" r="r" b="b"/>
              <a:pathLst>
                <a:path w="27940" h="618490">
                  <a:moveTo>
                    <a:pt x="0" y="0"/>
                  </a:moveTo>
                  <a:lnTo>
                    <a:pt x="0" y="618490"/>
                  </a:lnTo>
                  <a:cubicBezTo>
                    <a:pt x="15240" y="618490"/>
                    <a:pt x="27940" y="605790"/>
                    <a:pt x="27940" y="590550"/>
                  </a:cubicBezTo>
                  <a:lnTo>
                    <a:pt x="27940" y="27940"/>
                  </a:lnTo>
                  <a:cubicBezTo>
                    <a:pt x="27940" y="12700"/>
                    <a:pt x="15240" y="0"/>
                    <a:pt x="0" y="0"/>
                  </a:cubicBezTo>
                  <a:close/>
                </a:path>
              </a:pathLst>
            </a:custGeom>
            <a:solidFill>
              <a:srgbClr val="FFFFFF"/>
            </a:solidFill>
          </p:spPr>
          <p:txBody>
            <a:bodyPr/>
            <a:lstStyle/>
            <a:p>
              <a:endParaRPr lang="en-US"/>
            </a:p>
          </p:txBody>
        </p:sp>
        <p:sp>
          <p:nvSpPr>
            <p:cNvPr id="54" name="Freeform 54"/>
            <p:cNvSpPr/>
            <p:nvPr/>
          </p:nvSpPr>
          <p:spPr>
            <a:xfrm>
              <a:off x="27940" y="0"/>
              <a:ext cx="2564130" cy="5182870"/>
            </a:xfrm>
            <a:custGeom>
              <a:avLst/>
              <a:gdLst/>
              <a:ahLst/>
              <a:cxnLst/>
              <a:rect l="l" t="t" r="r" b="b"/>
              <a:pathLst>
                <a:path w="2564130" h="5182870">
                  <a:moveTo>
                    <a:pt x="2564130" y="1184910"/>
                  </a:moveTo>
                  <a:lnTo>
                    <a:pt x="2564130" y="379730"/>
                  </a:lnTo>
                  <a:cubicBezTo>
                    <a:pt x="2564130" y="353060"/>
                    <a:pt x="2561590" y="327660"/>
                    <a:pt x="2556510" y="303530"/>
                  </a:cubicBezTo>
                  <a:cubicBezTo>
                    <a:pt x="2553970" y="290830"/>
                    <a:pt x="2551430" y="279400"/>
                    <a:pt x="2547620" y="266700"/>
                  </a:cubicBezTo>
                  <a:cubicBezTo>
                    <a:pt x="2542540" y="248920"/>
                    <a:pt x="2534920" y="231140"/>
                    <a:pt x="2527300" y="214630"/>
                  </a:cubicBezTo>
                  <a:cubicBezTo>
                    <a:pt x="2522220" y="203200"/>
                    <a:pt x="2515870" y="193040"/>
                    <a:pt x="2509520" y="182880"/>
                  </a:cubicBezTo>
                  <a:cubicBezTo>
                    <a:pt x="2503170" y="172720"/>
                    <a:pt x="2496820" y="162560"/>
                    <a:pt x="2489200" y="152400"/>
                  </a:cubicBezTo>
                  <a:cubicBezTo>
                    <a:pt x="2477770" y="137160"/>
                    <a:pt x="2466340" y="124460"/>
                    <a:pt x="2453640" y="110490"/>
                  </a:cubicBezTo>
                  <a:cubicBezTo>
                    <a:pt x="2444750" y="101600"/>
                    <a:pt x="2435860" y="93980"/>
                    <a:pt x="2426970" y="86360"/>
                  </a:cubicBezTo>
                  <a:cubicBezTo>
                    <a:pt x="2360930" y="31750"/>
                    <a:pt x="2277110" y="0"/>
                    <a:pt x="2185670" y="0"/>
                  </a:cubicBezTo>
                  <a:lnTo>
                    <a:pt x="379730" y="0"/>
                  </a:lnTo>
                  <a:cubicBezTo>
                    <a:pt x="288290" y="0"/>
                    <a:pt x="203200" y="33020"/>
                    <a:pt x="138430" y="86360"/>
                  </a:cubicBezTo>
                  <a:cubicBezTo>
                    <a:pt x="129540" y="93980"/>
                    <a:pt x="120650" y="102870"/>
                    <a:pt x="111760" y="110490"/>
                  </a:cubicBezTo>
                  <a:cubicBezTo>
                    <a:pt x="99060" y="123190"/>
                    <a:pt x="86360" y="137160"/>
                    <a:pt x="76200" y="152400"/>
                  </a:cubicBezTo>
                  <a:cubicBezTo>
                    <a:pt x="68580" y="162560"/>
                    <a:pt x="62230" y="172720"/>
                    <a:pt x="55880" y="182880"/>
                  </a:cubicBezTo>
                  <a:cubicBezTo>
                    <a:pt x="49530" y="193040"/>
                    <a:pt x="43180" y="204470"/>
                    <a:pt x="38100" y="214630"/>
                  </a:cubicBezTo>
                  <a:cubicBezTo>
                    <a:pt x="29210" y="232410"/>
                    <a:pt x="22860" y="248920"/>
                    <a:pt x="16510" y="266700"/>
                  </a:cubicBezTo>
                  <a:cubicBezTo>
                    <a:pt x="12700" y="279400"/>
                    <a:pt x="10160" y="290830"/>
                    <a:pt x="7620" y="303530"/>
                  </a:cubicBezTo>
                  <a:cubicBezTo>
                    <a:pt x="2540" y="327660"/>
                    <a:pt x="0" y="354330"/>
                    <a:pt x="0" y="379730"/>
                  </a:cubicBezTo>
                  <a:lnTo>
                    <a:pt x="0" y="4803140"/>
                  </a:lnTo>
                  <a:cubicBezTo>
                    <a:pt x="0" y="5012690"/>
                    <a:pt x="170180" y="5182870"/>
                    <a:pt x="379730" y="5182870"/>
                  </a:cubicBezTo>
                  <a:lnTo>
                    <a:pt x="2184400" y="5182870"/>
                  </a:lnTo>
                  <a:cubicBezTo>
                    <a:pt x="2393950" y="5182870"/>
                    <a:pt x="2564130" y="5012690"/>
                    <a:pt x="2564130" y="4803140"/>
                  </a:cubicBezTo>
                  <a:lnTo>
                    <a:pt x="2564130" y="1184910"/>
                  </a:lnTo>
                  <a:close/>
                  <a:moveTo>
                    <a:pt x="2538730" y="1184910"/>
                  </a:moveTo>
                  <a:lnTo>
                    <a:pt x="2538730" y="4804410"/>
                  </a:lnTo>
                  <a:cubicBezTo>
                    <a:pt x="2538730" y="4999990"/>
                    <a:pt x="2379980" y="5158740"/>
                    <a:pt x="2184400" y="5158740"/>
                  </a:cubicBezTo>
                  <a:lnTo>
                    <a:pt x="379730" y="5158740"/>
                  </a:lnTo>
                  <a:cubicBezTo>
                    <a:pt x="184150" y="5158740"/>
                    <a:pt x="25400" y="4999990"/>
                    <a:pt x="25400" y="4804410"/>
                  </a:cubicBezTo>
                  <a:lnTo>
                    <a:pt x="25400" y="381000"/>
                  </a:lnTo>
                  <a:cubicBezTo>
                    <a:pt x="25400" y="184150"/>
                    <a:pt x="184150" y="25400"/>
                    <a:pt x="379730" y="25400"/>
                  </a:cubicBezTo>
                  <a:lnTo>
                    <a:pt x="2184400" y="25400"/>
                  </a:lnTo>
                  <a:cubicBezTo>
                    <a:pt x="2379980" y="25400"/>
                    <a:pt x="2538730" y="184150"/>
                    <a:pt x="2538730" y="379730"/>
                  </a:cubicBezTo>
                  <a:lnTo>
                    <a:pt x="2538730" y="1184910"/>
                  </a:lnTo>
                  <a:close/>
                </a:path>
              </a:pathLst>
            </a:custGeom>
            <a:solidFill>
              <a:srgbClr val="8D82C7"/>
            </a:solidFill>
          </p:spPr>
          <p:txBody>
            <a:bodyPr/>
            <a:lstStyle/>
            <a:p>
              <a:endParaRPr lang="en-US"/>
            </a:p>
          </p:txBody>
        </p:sp>
      </p:grpSp>
      <p:sp>
        <p:nvSpPr>
          <p:cNvPr id="55" name="TextBox 55"/>
          <p:cNvSpPr txBox="1"/>
          <p:nvPr/>
        </p:nvSpPr>
        <p:spPr>
          <a:xfrm>
            <a:off x="3902954" y="1534700"/>
            <a:ext cx="10482091" cy="2023228"/>
          </a:xfrm>
          <a:prstGeom prst="rect">
            <a:avLst/>
          </a:prstGeom>
        </p:spPr>
        <p:txBody>
          <a:bodyPr lIns="0" tIns="0" rIns="0" bIns="0" rtlCol="0" anchor="t">
            <a:spAutoFit/>
          </a:bodyPr>
          <a:lstStyle/>
          <a:p>
            <a:pPr algn="ctr">
              <a:lnSpc>
                <a:spcPts val="16583"/>
              </a:lnSpc>
              <a:spcBef>
                <a:spcPct val="0"/>
              </a:spcBef>
            </a:pPr>
            <a:r>
              <a:rPr lang="en-US" sz="11845">
                <a:solidFill>
                  <a:srgbClr val="000000"/>
                </a:solidFill>
                <a:latin typeface="Abril Fatface"/>
              </a:rPr>
              <a:t>Thank You</a:t>
            </a:r>
          </a:p>
        </p:txBody>
      </p:sp>
      <p:grpSp>
        <p:nvGrpSpPr>
          <p:cNvPr id="56" name="Group 56"/>
          <p:cNvGrpSpPr/>
          <p:nvPr/>
        </p:nvGrpSpPr>
        <p:grpSpPr>
          <a:xfrm>
            <a:off x="17293116" y="565634"/>
            <a:ext cx="397367" cy="28996"/>
            <a:chOff x="0" y="0"/>
            <a:chExt cx="128243" cy="9358"/>
          </a:xfrm>
        </p:grpSpPr>
        <p:sp>
          <p:nvSpPr>
            <p:cNvPr id="57" name="Freeform 57"/>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010A4F"/>
            </a:solidFill>
          </p:spPr>
          <p:txBody>
            <a:bodyPr/>
            <a:lstStyle/>
            <a:p>
              <a:endParaRPr lang="en-US"/>
            </a:p>
          </p:txBody>
        </p:sp>
        <p:sp>
          <p:nvSpPr>
            <p:cNvPr id="58" name="TextBox 58"/>
            <p:cNvSpPr txBox="1"/>
            <p:nvPr/>
          </p:nvSpPr>
          <p:spPr>
            <a:xfrm>
              <a:off x="0" y="-47625"/>
              <a:ext cx="128243" cy="56983"/>
            </a:xfrm>
            <a:prstGeom prst="rect">
              <a:avLst/>
            </a:prstGeom>
          </p:spPr>
          <p:txBody>
            <a:bodyPr lIns="50800" tIns="50800" rIns="50800" bIns="50800" rtlCol="0" anchor="ctr"/>
            <a:lstStyle/>
            <a:p>
              <a:pPr algn="ctr">
                <a:lnSpc>
                  <a:spcPts val="3079"/>
                </a:lnSpc>
                <a:spcBef>
                  <a:spcPct val="0"/>
                </a:spcBef>
              </a:pPr>
              <a:endParaRPr/>
            </a:p>
          </p:txBody>
        </p:sp>
      </p:grpSp>
      <p:grpSp>
        <p:nvGrpSpPr>
          <p:cNvPr id="59" name="Group 59"/>
          <p:cNvGrpSpPr/>
          <p:nvPr/>
        </p:nvGrpSpPr>
        <p:grpSpPr>
          <a:xfrm>
            <a:off x="17293116" y="657737"/>
            <a:ext cx="397367" cy="28996"/>
            <a:chOff x="0" y="0"/>
            <a:chExt cx="128243" cy="9358"/>
          </a:xfrm>
        </p:grpSpPr>
        <p:sp>
          <p:nvSpPr>
            <p:cNvPr id="60" name="Freeform 60"/>
            <p:cNvSpPr/>
            <p:nvPr/>
          </p:nvSpPr>
          <p:spPr>
            <a:xfrm>
              <a:off x="0" y="0"/>
              <a:ext cx="128243" cy="9358"/>
            </a:xfrm>
            <a:custGeom>
              <a:avLst/>
              <a:gdLst/>
              <a:ahLst/>
              <a:cxnLst/>
              <a:rect l="l" t="t" r="r" b="b"/>
              <a:pathLst>
                <a:path w="128243" h="9358">
                  <a:moveTo>
                    <a:pt x="0" y="0"/>
                  </a:moveTo>
                  <a:lnTo>
                    <a:pt x="128243" y="0"/>
                  </a:lnTo>
                  <a:lnTo>
                    <a:pt x="128243" y="9358"/>
                  </a:lnTo>
                  <a:lnTo>
                    <a:pt x="0" y="9358"/>
                  </a:lnTo>
                  <a:close/>
                </a:path>
              </a:pathLst>
            </a:custGeom>
            <a:solidFill>
              <a:srgbClr val="FFFFFF"/>
            </a:solidFill>
          </p:spPr>
          <p:txBody>
            <a:bodyPr/>
            <a:lstStyle/>
            <a:p>
              <a:endParaRPr lang="en-US"/>
            </a:p>
          </p:txBody>
        </p:sp>
        <p:sp>
          <p:nvSpPr>
            <p:cNvPr id="61" name="TextBox 61"/>
            <p:cNvSpPr txBox="1"/>
            <p:nvPr/>
          </p:nvSpPr>
          <p:spPr>
            <a:xfrm>
              <a:off x="0" y="-47625"/>
              <a:ext cx="128243" cy="56983"/>
            </a:xfrm>
            <a:prstGeom prst="rect">
              <a:avLst/>
            </a:prstGeom>
          </p:spPr>
          <p:txBody>
            <a:bodyPr lIns="50800" tIns="50800" rIns="50800" bIns="50800" rtlCol="0" anchor="ctr"/>
            <a:lstStyle/>
            <a:p>
              <a:pPr algn="ctr">
                <a:lnSpc>
                  <a:spcPts val="3079"/>
                </a:lnSpc>
                <a:spcBef>
                  <a:spcPct val="0"/>
                </a:spcBef>
              </a:pPr>
              <a:endParaRPr/>
            </a:p>
          </p:txBody>
        </p:sp>
      </p:grpSp>
      <p:sp>
        <p:nvSpPr>
          <p:cNvPr id="62" name="TextBox 62"/>
          <p:cNvSpPr txBox="1"/>
          <p:nvPr/>
        </p:nvSpPr>
        <p:spPr>
          <a:xfrm>
            <a:off x="1163822" y="426550"/>
            <a:ext cx="2456641" cy="521336"/>
          </a:xfrm>
          <a:prstGeom prst="rect">
            <a:avLst/>
          </a:prstGeom>
        </p:spPr>
        <p:txBody>
          <a:bodyPr lIns="0" tIns="0" rIns="0" bIns="0" rtlCol="0" anchor="t">
            <a:spAutoFit/>
          </a:bodyPr>
          <a:lstStyle/>
          <a:p>
            <a:pPr>
              <a:lnSpc>
                <a:spcPts val="4339"/>
              </a:lnSpc>
              <a:spcBef>
                <a:spcPct val="0"/>
              </a:spcBef>
            </a:pPr>
            <a:r>
              <a:rPr lang="en-US" sz="3099" spc="30">
                <a:solidFill>
                  <a:srgbClr val="000000"/>
                </a:solidFill>
                <a:latin typeface="Abril Fatface"/>
              </a:rPr>
              <a:t>Park</a:t>
            </a:r>
            <a:r>
              <a:rPr lang="en-US" sz="3099" spc="30">
                <a:solidFill>
                  <a:srgbClr val="000000"/>
                </a:solidFill>
                <a:latin typeface="Abril Fatface Italics"/>
              </a:rPr>
              <a:t>Savvy</a:t>
            </a:r>
          </a:p>
        </p:txBody>
      </p:sp>
      <p:sp>
        <p:nvSpPr>
          <p:cNvPr id="63" name="TextBox 63"/>
          <p:cNvSpPr txBox="1"/>
          <p:nvPr/>
        </p:nvSpPr>
        <p:spPr>
          <a:xfrm>
            <a:off x="15940842" y="498624"/>
            <a:ext cx="978460" cy="273685"/>
          </a:xfrm>
          <a:prstGeom prst="rect">
            <a:avLst/>
          </a:prstGeom>
        </p:spPr>
        <p:txBody>
          <a:bodyPr lIns="0" tIns="0" rIns="0" bIns="0" rtlCol="0" anchor="t">
            <a:spAutoFit/>
          </a:bodyPr>
          <a:lstStyle/>
          <a:p>
            <a:pPr>
              <a:lnSpc>
                <a:spcPts val="2239"/>
              </a:lnSpc>
              <a:spcBef>
                <a:spcPct val="0"/>
              </a:spcBef>
            </a:pPr>
            <a:r>
              <a:rPr lang="en-US" sz="1599">
                <a:solidFill>
                  <a:srgbClr val="000000"/>
                </a:solidFill>
                <a:latin typeface="Abril Fatface"/>
              </a:rPr>
              <a:t>Contact</a:t>
            </a:r>
          </a:p>
        </p:txBody>
      </p:sp>
      <p:sp>
        <p:nvSpPr>
          <p:cNvPr id="64" name="TextBox 64"/>
          <p:cNvSpPr txBox="1"/>
          <p:nvPr/>
        </p:nvSpPr>
        <p:spPr>
          <a:xfrm>
            <a:off x="14385046" y="498624"/>
            <a:ext cx="1060497" cy="273685"/>
          </a:xfrm>
          <a:prstGeom prst="rect">
            <a:avLst/>
          </a:prstGeom>
        </p:spPr>
        <p:txBody>
          <a:bodyPr lIns="0" tIns="0" rIns="0" bIns="0" rtlCol="0" anchor="t">
            <a:spAutoFit/>
          </a:bodyPr>
          <a:lstStyle/>
          <a:p>
            <a:pPr>
              <a:lnSpc>
                <a:spcPts val="2239"/>
              </a:lnSpc>
              <a:spcBef>
                <a:spcPct val="0"/>
              </a:spcBef>
            </a:pPr>
            <a:r>
              <a:rPr lang="en-US" sz="1599">
                <a:solidFill>
                  <a:srgbClr val="000000"/>
                </a:solidFill>
                <a:latin typeface="Abril Fatface"/>
              </a:rPr>
              <a:t>About Us</a:t>
            </a:r>
          </a:p>
        </p:txBody>
      </p:sp>
      <p:sp>
        <p:nvSpPr>
          <p:cNvPr id="65" name="TextBox 65"/>
          <p:cNvSpPr txBox="1"/>
          <p:nvPr/>
        </p:nvSpPr>
        <p:spPr>
          <a:xfrm>
            <a:off x="13154289" y="498624"/>
            <a:ext cx="735456" cy="273685"/>
          </a:xfrm>
          <a:prstGeom prst="rect">
            <a:avLst/>
          </a:prstGeom>
        </p:spPr>
        <p:txBody>
          <a:bodyPr lIns="0" tIns="0" rIns="0" bIns="0" rtlCol="0" anchor="t">
            <a:spAutoFit/>
          </a:bodyPr>
          <a:lstStyle/>
          <a:p>
            <a:pPr>
              <a:lnSpc>
                <a:spcPts val="2239"/>
              </a:lnSpc>
              <a:spcBef>
                <a:spcPct val="0"/>
              </a:spcBef>
            </a:pPr>
            <a:r>
              <a:rPr lang="en-US" sz="1599">
                <a:solidFill>
                  <a:srgbClr val="000000"/>
                </a:solidFill>
                <a:latin typeface="Abril Fatface"/>
              </a:rPr>
              <a:t>Photo</a:t>
            </a:r>
          </a:p>
        </p:txBody>
      </p:sp>
      <p:sp>
        <p:nvSpPr>
          <p:cNvPr id="66" name="TextBox 66"/>
          <p:cNvSpPr txBox="1"/>
          <p:nvPr/>
        </p:nvSpPr>
        <p:spPr>
          <a:xfrm>
            <a:off x="11898530" y="498624"/>
            <a:ext cx="809760" cy="273685"/>
          </a:xfrm>
          <a:prstGeom prst="rect">
            <a:avLst/>
          </a:prstGeom>
        </p:spPr>
        <p:txBody>
          <a:bodyPr lIns="0" tIns="0" rIns="0" bIns="0" rtlCol="0" anchor="t">
            <a:spAutoFit/>
          </a:bodyPr>
          <a:lstStyle/>
          <a:p>
            <a:pPr>
              <a:lnSpc>
                <a:spcPts val="2239"/>
              </a:lnSpc>
              <a:spcBef>
                <a:spcPct val="0"/>
              </a:spcBef>
            </a:pPr>
            <a:r>
              <a:rPr lang="en-US" sz="1599">
                <a:solidFill>
                  <a:srgbClr val="000000"/>
                </a:solidFill>
                <a:latin typeface="Abril Fatface"/>
              </a:rPr>
              <a:t>Home</a:t>
            </a:r>
          </a:p>
        </p:txBody>
      </p:sp>
    </p:spTree>
  </p:cSld>
  <p:clrMapOvr>
    <a:masterClrMapping/>
  </p:clrMapOvr>
  <mc:AlternateContent xmlns:mc="http://schemas.openxmlformats.org/markup-compatibility/2006" xmlns:p14="http://schemas.microsoft.com/office/powerpoint/2010/main">
    <mc:Choice Requires="p14">
      <p:transition spd="slow" p14:dur="2000" advTm="18538"/>
    </mc:Choice>
    <mc:Fallback xmlns="">
      <p:transition spd="slow" advTm="18538"/>
    </mc:Fallback>
  </mc:AlternateContent>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111</TotalTime>
  <Words>1266</Words>
  <Application>Microsoft Macintosh PowerPoint</Application>
  <PresentationFormat>Custom</PresentationFormat>
  <Paragraphs>146</Paragraphs>
  <Slides>14</Slides>
  <Notes>14</Notes>
  <HiddenSlides>0</HiddenSlides>
  <MMClips>0</MMClips>
  <ScaleCrop>false</ScaleCrop>
  <HeadingPairs>
    <vt:vector size="6" baseType="variant">
      <vt:variant>
        <vt:lpstr>Fonts Used</vt:lpstr>
      </vt:variant>
      <vt:variant>
        <vt:i4>8</vt:i4>
      </vt:variant>
      <vt:variant>
        <vt:lpstr>Theme</vt:lpstr>
      </vt:variant>
      <vt:variant>
        <vt:i4>1</vt:i4>
      </vt:variant>
      <vt:variant>
        <vt:lpstr>Slide Titles</vt:lpstr>
      </vt:variant>
      <vt:variant>
        <vt:i4>14</vt:i4>
      </vt:variant>
    </vt:vector>
  </HeadingPairs>
  <TitlesOfParts>
    <vt:vector size="23" baseType="lpstr">
      <vt:lpstr>Aptos</vt:lpstr>
      <vt:lpstr>Lato</vt:lpstr>
      <vt:lpstr>Arial</vt:lpstr>
      <vt:lpstr>Glacial Indifference</vt:lpstr>
      <vt:lpstr>Abril Fatface Italics</vt:lpstr>
      <vt:lpstr>Open Sauce</vt:lpstr>
      <vt:lpstr>Calibri</vt:lpstr>
      <vt:lpstr>Abril Fatface</vt:lpstr>
      <vt:lpstr>Office Theme</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Blue Modern Mobile Application Presentation</dc:title>
  <cp:lastModifiedBy>Edward Grosvenor-Newth</cp:lastModifiedBy>
  <cp:revision>4</cp:revision>
  <dcterms:created xsi:type="dcterms:W3CDTF">2006-08-16T00:00:00Z</dcterms:created>
  <dcterms:modified xsi:type="dcterms:W3CDTF">2026-01-22T05:44:00Z</dcterms:modified>
  <dc:identifier>DAGDZeuj9l8</dc:identifier>
</cp:coreProperties>
</file>